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89" r:id="rId17"/>
    <p:sldId id="292" r:id="rId18"/>
    <p:sldId id="291" r:id="rId19"/>
    <p:sldId id="290" r:id="rId20"/>
    <p:sldId id="272" r:id="rId21"/>
    <p:sldId id="293" r:id="rId22"/>
    <p:sldId id="273" r:id="rId23"/>
    <p:sldId id="274" r:id="rId24"/>
    <p:sldId id="275" r:id="rId25"/>
    <p:sldId id="276" r:id="rId26"/>
    <p:sldId id="29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3"/>
    <p:restoredTop sz="94553"/>
  </p:normalViewPr>
  <p:slideViewPr>
    <p:cSldViewPr snapToGrid="0" snapToObjects="1">
      <p:cViewPr>
        <p:scale>
          <a:sx n="81" d="100"/>
          <a:sy n="81" d="100"/>
        </p:scale>
        <p:origin x="1336" y="6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3BF23-16FA-45E6-A709-FF568453E4E3}" type="doc">
      <dgm:prSet loTypeId="urn:microsoft.com/office/officeart/2005/8/layout/cycle3" loCatId="cycle" qsTypeId="urn:microsoft.com/office/officeart/2005/8/quickstyle/simple2" qsCatId="simple" csTypeId="urn:microsoft.com/office/officeart/2005/8/colors/accent6_2" csCatId="accent6" phldr="1"/>
      <dgm:spPr/>
      <dgm:t>
        <a:bodyPr/>
        <a:lstStyle/>
        <a:p>
          <a:endParaRPr lang="en-US"/>
        </a:p>
      </dgm:t>
    </dgm:pt>
    <dgm:pt modelId="{F1CEE86F-5F3B-4DD2-B21C-666D601344A6}">
      <dgm:prSet custT="1"/>
      <dgm:spPr/>
      <dgm:t>
        <a:bodyPr/>
        <a:lstStyle/>
        <a:p>
          <a:r>
            <a:rPr lang="en-US" sz="1600" b="0" dirty="0"/>
            <a:t>Introduction</a:t>
          </a:r>
          <a:endParaRPr lang="en-US" sz="1100" b="0" dirty="0"/>
        </a:p>
      </dgm:t>
    </dgm:pt>
    <dgm:pt modelId="{3B002DEA-D86B-4DBC-86D7-946603FDF0B7}" type="parTrans" cxnId="{F47A791A-FE39-4759-889F-4C2A1019825C}">
      <dgm:prSet/>
      <dgm:spPr/>
      <dgm:t>
        <a:bodyPr/>
        <a:lstStyle/>
        <a:p>
          <a:endParaRPr lang="en-US"/>
        </a:p>
      </dgm:t>
    </dgm:pt>
    <dgm:pt modelId="{8CFAFF01-0967-4711-A051-06C5327EE535}" type="sibTrans" cxnId="{F47A791A-FE39-4759-889F-4C2A1019825C}">
      <dgm:prSet/>
      <dgm:spPr/>
      <dgm:t>
        <a:bodyPr/>
        <a:lstStyle/>
        <a:p>
          <a:endParaRPr lang="en-US"/>
        </a:p>
      </dgm:t>
    </dgm:pt>
    <dgm:pt modelId="{ECE2A1B2-7681-4580-A00E-C9DCFF654DB6}">
      <dgm:prSet custT="1"/>
      <dgm:spPr/>
      <dgm:t>
        <a:bodyPr/>
        <a:lstStyle/>
        <a:p>
          <a:r>
            <a:rPr lang="en-US" sz="1600" dirty="0"/>
            <a:t>Conceptual Model</a:t>
          </a:r>
        </a:p>
      </dgm:t>
    </dgm:pt>
    <dgm:pt modelId="{49DE63CF-D5D5-4BE6-83EE-C016AA750118}" type="parTrans" cxnId="{4ECFEBC6-9478-4873-8E3D-E09CDB58923A}">
      <dgm:prSet/>
      <dgm:spPr/>
      <dgm:t>
        <a:bodyPr/>
        <a:lstStyle/>
        <a:p>
          <a:endParaRPr lang="en-US"/>
        </a:p>
      </dgm:t>
    </dgm:pt>
    <dgm:pt modelId="{874E1AA2-FA15-49B9-86B9-5251B7E79AB8}" type="sibTrans" cxnId="{4ECFEBC6-9478-4873-8E3D-E09CDB58923A}">
      <dgm:prSet/>
      <dgm:spPr/>
      <dgm:t>
        <a:bodyPr/>
        <a:lstStyle/>
        <a:p>
          <a:endParaRPr lang="en-US"/>
        </a:p>
      </dgm:t>
    </dgm:pt>
    <dgm:pt modelId="{383EADD8-8CAD-412B-AA07-7CB9C9637A86}">
      <dgm:prSet custT="1"/>
      <dgm:spPr/>
      <dgm:t>
        <a:bodyPr/>
        <a:lstStyle/>
        <a:p>
          <a:r>
            <a:rPr lang="en-US" sz="1600" dirty="0" err="1"/>
            <a:t>Hydrogeoch-emical</a:t>
          </a:r>
          <a:r>
            <a:rPr lang="en-US" sz="1600" dirty="0"/>
            <a:t> Modelling</a:t>
          </a:r>
        </a:p>
      </dgm:t>
    </dgm:pt>
    <dgm:pt modelId="{3ACBB4A9-276C-4275-82C0-9B3E309399C6}" type="parTrans" cxnId="{1F6E92BF-B35C-4D50-B3EB-91DF0A874274}">
      <dgm:prSet/>
      <dgm:spPr/>
      <dgm:t>
        <a:bodyPr/>
        <a:lstStyle/>
        <a:p>
          <a:endParaRPr lang="en-US"/>
        </a:p>
      </dgm:t>
    </dgm:pt>
    <dgm:pt modelId="{7AAB7955-8F8B-4152-8465-A828736B25D6}" type="sibTrans" cxnId="{1F6E92BF-B35C-4D50-B3EB-91DF0A874274}">
      <dgm:prSet/>
      <dgm:spPr/>
      <dgm:t>
        <a:bodyPr/>
        <a:lstStyle/>
        <a:p>
          <a:endParaRPr lang="en-US"/>
        </a:p>
      </dgm:t>
    </dgm:pt>
    <dgm:pt modelId="{B21B9BD8-D2C4-411D-B4E8-E2025837DE81}">
      <dgm:prSet custT="1"/>
      <dgm:spPr/>
      <dgm:t>
        <a:bodyPr/>
        <a:lstStyle/>
        <a:p>
          <a:r>
            <a:rPr lang="en-US" sz="1600" dirty="0"/>
            <a:t>Results and Evaluation</a:t>
          </a:r>
        </a:p>
      </dgm:t>
    </dgm:pt>
    <dgm:pt modelId="{0EBDCDC9-86F3-4948-9570-DABF070F58E2}" type="parTrans" cxnId="{F713C16E-1379-4184-8341-87EEEEB81A82}">
      <dgm:prSet/>
      <dgm:spPr/>
      <dgm:t>
        <a:bodyPr/>
        <a:lstStyle/>
        <a:p>
          <a:endParaRPr lang="en-US"/>
        </a:p>
      </dgm:t>
    </dgm:pt>
    <dgm:pt modelId="{7D925838-A5CA-4B05-8736-529A8E7346AC}" type="sibTrans" cxnId="{F713C16E-1379-4184-8341-87EEEEB81A82}">
      <dgm:prSet/>
      <dgm:spPr/>
      <dgm:t>
        <a:bodyPr/>
        <a:lstStyle/>
        <a:p>
          <a:endParaRPr lang="en-US"/>
        </a:p>
      </dgm:t>
    </dgm:pt>
    <dgm:pt modelId="{7BC80015-E88B-45FF-8D75-E69D4C7312E5}">
      <dgm:prSet custT="1"/>
      <dgm:spPr/>
      <dgm:t>
        <a:bodyPr/>
        <a:lstStyle/>
        <a:p>
          <a:r>
            <a:rPr lang="en-US" sz="1600" dirty="0"/>
            <a:t>Discussion</a:t>
          </a:r>
          <a:endParaRPr lang="en-US" sz="1100" dirty="0"/>
        </a:p>
      </dgm:t>
    </dgm:pt>
    <dgm:pt modelId="{D1186106-CDD0-4885-AA16-E86EFA196877}" type="parTrans" cxnId="{843565BF-94F0-4BDD-92D0-4F0F5C7CD150}">
      <dgm:prSet/>
      <dgm:spPr/>
      <dgm:t>
        <a:bodyPr/>
        <a:lstStyle/>
        <a:p>
          <a:endParaRPr lang="en-US"/>
        </a:p>
      </dgm:t>
    </dgm:pt>
    <dgm:pt modelId="{95219B8A-9D11-4EE0-AF42-0B910762E3CB}" type="sibTrans" cxnId="{843565BF-94F0-4BDD-92D0-4F0F5C7CD150}">
      <dgm:prSet/>
      <dgm:spPr/>
      <dgm:t>
        <a:bodyPr/>
        <a:lstStyle/>
        <a:p>
          <a:endParaRPr lang="en-US"/>
        </a:p>
      </dgm:t>
    </dgm:pt>
    <dgm:pt modelId="{60D8A130-0527-410C-88D3-0CFD43633C56}">
      <dgm:prSet custT="1"/>
      <dgm:spPr/>
      <dgm:t>
        <a:bodyPr/>
        <a:lstStyle/>
        <a:p>
          <a:r>
            <a:rPr lang="en-US" sz="1800" dirty="0"/>
            <a:t>C</a:t>
          </a:r>
          <a:r>
            <a:rPr lang="en-US" sz="1600" dirty="0"/>
            <a:t>onclusion</a:t>
          </a:r>
          <a:endParaRPr lang="en-US" sz="1100" dirty="0"/>
        </a:p>
      </dgm:t>
    </dgm:pt>
    <dgm:pt modelId="{21C6011A-ECAB-459B-B453-06985D5788D6}" type="parTrans" cxnId="{7601AD99-6A34-4247-81B5-C284CE745826}">
      <dgm:prSet/>
      <dgm:spPr/>
      <dgm:t>
        <a:bodyPr/>
        <a:lstStyle/>
        <a:p>
          <a:endParaRPr lang="en-US"/>
        </a:p>
      </dgm:t>
    </dgm:pt>
    <dgm:pt modelId="{5BCBF0E7-2FD6-4AE4-8E77-B59D0288CBDD}" type="sibTrans" cxnId="{7601AD99-6A34-4247-81B5-C284CE745826}">
      <dgm:prSet/>
      <dgm:spPr/>
      <dgm:t>
        <a:bodyPr/>
        <a:lstStyle/>
        <a:p>
          <a:endParaRPr lang="en-US"/>
        </a:p>
      </dgm:t>
    </dgm:pt>
    <dgm:pt modelId="{5544D667-F10B-E54F-94FB-2E3CB139203B}" type="pres">
      <dgm:prSet presAssocID="{7B23BF23-16FA-45E6-A709-FF568453E4E3}" presName="Name0" presStyleCnt="0">
        <dgm:presLayoutVars>
          <dgm:dir/>
          <dgm:resizeHandles val="exact"/>
        </dgm:presLayoutVars>
      </dgm:prSet>
      <dgm:spPr/>
    </dgm:pt>
    <dgm:pt modelId="{9E3F7A02-08D4-CA45-898C-FAC83BAD7973}" type="pres">
      <dgm:prSet presAssocID="{7B23BF23-16FA-45E6-A709-FF568453E4E3}" presName="cycle" presStyleCnt="0"/>
      <dgm:spPr/>
    </dgm:pt>
    <dgm:pt modelId="{69D0763C-F621-364A-8A67-DD2718E3EA64}" type="pres">
      <dgm:prSet presAssocID="{F1CEE86F-5F3B-4DD2-B21C-666D601344A6}" presName="nodeFirstNode" presStyleLbl="node1" presStyleIdx="0" presStyleCnt="6">
        <dgm:presLayoutVars>
          <dgm:bulletEnabled val="1"/>
        </dgm:presLayoutVars>
      </dgm:prSet>
      <dgm:spPr/>
    </dgm:pt>
    <dgm:pt modelId="{46F51EDB-63F0-824B-A81E-0E4CAD520AC9}" type="pres">
      <dgm:prSet presAssocID="{8CFAFF01-0967-4711-A051-06C5327EE535}" presName="sibTransFirstNode" presStyleLbl="bgShp" presStyleIdx="0" presStyleCnt="1"/>
      <dgm:spPr/>
    </dgm:pt>
    <dgm:pt modelId="{CAD01F04-9229-8046-AE57-96FB81C994F8}" type="pres">
      <dgm:prSet presAssocID="{ECE2A1B2-7681-4580-A00E-C9DCFF654DB6}" presName="nodeFollowingNodes" presStyleLbl="node1" presStyleIdx="1" presStyleCnt="6">
        <dgm:presLayoutVars>
          <dgm:bulletEnabled val="1"/>
        </dgm:presLayoutVars>
      </dgm:prSet>
      <dgm:spPr/>
    </dgm:pt>
    <dgm:pt modelId="{A6DA0B7B-1C81-5643-B47F-9CD01C3E3250}" type="pres">
      <dgm:prSet presAssocID="{383EADD8-8CAD-412B-AA07-7CB9C9637A86}" presName="nodeFollowingNodes" presStyleLbl="node1" presStyleIdx="2" presStyleCnt="6">
        <dgm:presLayoutVars>
          <dgm:bulletEnabled val="1"/>
        </dgm:presLayoutVars>
      </dgm:prSet>
      <dgm:spPr/>
    </dgm:pt>
    <dgm:pt modelId="{25AFB526-B541-6B43-AB0F-F87CE7764ABB}" type="pres">
      <dgm:prSet presAssocID="{B21B9BD8-D2C4-411D-B4E8-E2025837DE81}" presName="nodeFollowingNodes" presStyleLbl="node1" presStyleIdx="3" presStyleCnt="6">
        <dgm:presLayoutVars>
          <dgm:bulletEnabled val="1"/>
        </dgm:presLayoutVars>
      </dgm:prSet>
      <dgm:spPr/>
    </dgm:pt>
    <dgm:pt modelId="{C653FE46-08AC-584D-B925-A3EF8566E37C}" type="pres">
      <dgm:prSet presAssocID="{7BC80015-E88B-45FF-8D75-E69D4C7312E5}" presName="nodeFollowingNodes" presStyleLbl="node1" presStyleIdx="4" presStyleCnt="6">
        <dgm:presLayoutVars>
          <dgm:bulletEnabled val="1"/>
        </dgm:presLayoutVars>
      </dgm:prSet>
      <dgm:spPr/>
    </dgm:pt>
    <dgm:pt modelId="{02E07020-E562-264B-80FD-65F23F5A080A}" type="pres">
      <dgm:prSet presAssocID="{60D8A130-0527-410C-88D3-0CFD43633C56}" presName="nodeFollowingNodes" presStyleLbl="node1" presStyleIdx="5" presStyleCnt="6">
        <dgm:presLayoutVars>
          <dgm:bulletEnabled val="1"/>
        </dgm:presLayoutVars>
      </dgm:prSet>
      <dgm:spPr/>
    </dgm:pt>
  </dgm:ptLst>
  <dgm:cxnLst>
    <dgm:cxn modelId="{A0731911-9A7C-9747-AAD8-EC82CF607CC1}" type="presOf" srcId="{ECE2A1B2-7681-4580-A00E-C9DCFF654DB6}" destId="{CAD01F04-9229-8046-AE57-96FB81C994F8}" srcOrd="0" destOrd="0" presId="urn:microsoft.com/office/officeart/2005/8/layout/cycle3"/>
    <dgm:cxn modelId="{F47A791A-FE39-4759-889F-4C2A1019825C}" srcId="{7B23BF23-16FA-45E6-A709-FF568453E4E3}" destId="{F1CEE86F-5F3B-4DD2-B21C-666D601344A6}" srcOrd="0" destOrd="0" parTransId="{3B002DEA-D86B-4DBC-86D7-946603FDF0B7}" sibTransId="{8CFAFF01-0967-4711-A051-06C5327EE535}"/>
    <dgm:cxn modelId="{98CA8522-215F-E346-BA93-B4D639EC1B85}" type="presOf" srcId="{7BC80015-E88B-45FF-8D75-E69D4C7312E5}" destId="{C653FE46-08AC-584D-B925-A3EF8566E37C}" srcOrd="0" destOrd="0" presId="urn:microsoft.com/office/officeart/2005/8/layout/cycle3"/>
    <dgm:cxn modelId="{1AFF7E29-33AC-934D-9A13-B005EB54F1E1}" type="presOf" srcId="{60D8A130-0527-410C-88D3-0CFD43633C56}" destId="{02E07020-E562-264B-80FD-65F23F5A080A}" srcOrd="0" destOrd="0" presId="urn:microsoft.com/office/officeart/2005/8/layout/cycle3"/>
    <dgm:cxn modelId="{6D22A054-4A68-DB4C-91BA-2B1D704296B3}" type="presOf" srcId="{F1CEE86F-5F3B-4DD2-B21C-666D601344A6}" destId="{69D0763C-F621-364A-8A67-DD2718E3EA64}" srcOrd="0" destOrd="0" presId="urn:microsoft.com/office/officeart/2005/8/layout/cycle3"/>
    <dgm:cxn modelId="{DAC7476A-8364-B344-8417-D8C30C0C2B90}" type="presOf" srcId="{8CFAFF01-0967-4711-A051-06C5327EE535}" destId="{46F51EDB-63F0-824B-A81E-0E4CAD520AC9}" srcOrd="0" destOrd="0" presId="urn:microsoft.com/office/officeart/2005/8/layout/cycle3"/>
    <dgm:cxn modelId="{F713C16E-1379-4184-8341-87EEEEB81A82}" srcId="{7B23BF23-16FA-45E6-A709-FF568453E4E3}" destId="{B21B9BD8-D2C4-411D-B4E8-E2025837DE81}" srcOrd="3" destOrd="0" parTransId="{0EBDCDC9-86F3-4948-9570-DABF070F58E2}" sibTransId="{7D925838-A5CA-4B05-8736-529A8E7346AC}"/>
    <dgm:cxn modelId="{7601AD99-6A34-4247-81B5-C284CE745826}" srcId="{7B23BF23-16FA-45E6-A709-FF568453E4E3}" destId="{60D8A130-0527-410C-88D3-0CFD43633C56}" srcOrd="5" destOrd="0" parTransId="{21C6011A-ECAB-459B-B453-06985D5788D6}" sibTransId="{5BCBF0E7-2FD6-4AE4-8E77-B59D0288CBDD}"/>
    <dgm:cxn modelId="{0BDD9FAB-6E34-7F4C-B3BF-8FCCA0938EB9}" type="presOf" srcId="{7B23BF23-16FA-45E6-A709-FF568453E4E3}" destId="{5544D667-F10B-E54F-94FB-2E3CB139203B}" srcOrd="0" destOrd="0" presId="urn:microsoft.com/office/officeart/2005/8/layout/cycle3"/>
    <dgm:cxn modelId="{843565BF-94F0-4BDD-92D0-4F0F5C7CD150}" srcId="{7B23BF23-16FA-45E6-A709-FF568453E4E3}" destId="{7BC80015-E88B-45FF-8D75-E69D4C7312E5}" srcOrd="4" destOrd="0" parTransId="{D1186106-CDD0-4885-AA16-E86EFA196877}" sibTransId="{95219B8A-9D11-4EE0-AF42-0B910762E3CB}"/>
    <dgm:cxn modelId="{1F6E92BF-B35C-4D50-B3EB-91DF0A874274}" srcId="{7B23BF23-16FA-45E6-A709-FF568453E4E3}" destId="{383EADD8-8CAD-412B-AA07-7CB9C9637A86}" srcOrd="2" destOrd="0" parTransId="{3ACBB4A9-276C-4275-82C0-9B3E309399C6}" sibTransId="{7AAB7955-8F8B-4152-8465-A828736B25D6}"/>
    <dgm:cxn modelId="{4ECFEBC6-9478-4873-8E3D-E09CDB58923A}" srcId="{7B23BF23-16FA-45E6-A709-FF568453E4E3}" destId="{ECE2A1B2-7681-4580-A00E-C9DCFF654DB6}" srcOrd="1" destOrd="0" parTransId="{49DE63CF-D5D5-4BE6-83EE-C016AA750118}" sibTransId="{874E1AA2-FA15-49B9-86B9-5251B7E79AB8}"/>
    <dgm:cxn modelId="{D210BCC8-828B-8749-9D02-C13FC3A1FCC6}" type="presOf" srcId="{383EADD8-8CAD-412B-AA07-7CB9C9637A86}" destId="{A6DA0B7B-1C81-5643-B47F-9CD01C3E3250}" srcOrd="0" destOrd="0" presId="urn:microsoft.com/office/officeart/2005/8/layout/cycle3"/>
    <dgm:cxn modelId="{E77B40FB-1BE2-F244-8130-8169F381C0D0}" type="presOf" srcId="{B21B9BD8-D2C4-411D-B4E8-E2025837DE81}" destId="{25AFB526-B541-6B43-AB0F-F87CE7764ABB}" srcOrd="0" destOrd="0" presId="urn:microsoft.com/office/officeart/2005/8/layout/cycle3"/>
    <dgm:cxn modelId="{2E607DC3-62A7-7840-A190-CD3BA1928280}" type="presParOf" srcId="{5544D667-F10B-E54F-94FB-2E3CB139203B}" destId="{9E3F7A02-08D4-CA45-898C-FAC83BAD7973}" srcOrd="0" destOrd="0" presId="urn:microsoft.com/office/officeart/2005/8/layout/cycle3"/>
    <dgm:cxn modelId="{EDC36611-DAE9-D54F-AA62-77C9B3B99C10}" type="presParOf" srcId="{9E3F7A02-08D4-CA45-898C-FAC83BAD7973}" destId="{69D0763C-F621-364A-8A67-DD2718E3EA64}" srcOrd="0" destOrd="0" presId="urn:microsoft.com/office/officeart/2005/8/layout/cycle3"/>
    <dgm:cxn modelId="{AD5B71BF-5729-894B-96A5-D5EE027231C3}" type="presParOf" srcId="{9E3F7A02-08D4-CA45-898C-FAC83BAD7973}" destId="{46F51EDB-63F0-824B-A81E-0E4CAD520AC9}" srcOrd="1" destOrd="0" presId="urn:microsoft.com/office/officeart/2005/8/layout/cycle3"/>
    <dgm:cxn modelId="{147E0DEC-59D2-DF45-A25F-96E2F6E27E70}" type="presParOf" srcId="{9E3F7A02-08D4-CA45-898C-FAC83BAD7973}" destId="{CAD01F04-9229-8046-AE57-96FB81C994F8}" srcOrd="2" destOrd="0" presId="urn:microsoft.com/office/officeart/2005/8/layout/cycle3"/>
    <dgm:cxn modelId="{8C5ED2A8-94CC-7542-A0DD-FACC23859A80}" type="presParOf" srcId="{9E3F7A02-08D4-CA45-898C-FAC83BAD7973}" destId="{A6DA0B7B-1C81-5643-B47F-9CD01C3E3250}" srcOrd="3" destOrd="0" presId="urn:microsoft.com/office/officeart/2005/8/layout/cycle3"/>
    <dgm:cxn modelId="{39880CF1-18F0-FD4F-9EBE-DB2E643C6A92}" type="presParOf" srcId="{9E3F7A02-08D4-CA45-898C-FAC83BAD7973}" destId="{25AFB526-B541-6B43-AB0F-F87CE7764ABB}" srcOrd="4" destOrd="0" presId="urn:microsoft.com/office/officeart/2005/8/layout/cycle3"/>
    <dgm:cxn modelId="{D5FC5EFD-4DAA-1B4E-9B4A-B9702CCC0406}" type="presParOf" srcId="{9E3F7A02-08D4-CA45-898C-FAC83BAD7973}" destId="{C653FE46-08AC-584D-B925-A3EF8566E37C}" srcOrd="5" destOrd="0" presId="urn:microsoft.com/office/officeart/2005/8/layout/cycle3"/>
    <dgm:cxn modelId="{1F9D19D6-AE23-0D49-B785-CBEA22DB2183}" type="presParOf" srcId="{9E3F7A02-08D4-CA45-898C-FAC83BAD7973}" destId="{02E07020-E562-264B-80FD-65F23F5A080A}"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0B946E-8EB0-4260-BBA0-6D98E97A8B12}" type="doc">
      <dgm:prSet loTypeId="urn:microsoft.com/office/officeart/2009/3/layout/HorizontalOrganizationChart" loCatId="hierarchy" qsTypeId="urn:microsoft.com/office/officeart/2005/8/quickstyle/simple1" qsCatId="simple" csTypeId="urn:microsoft.com/office/officeart/2005/8/colors/accent6_2" csCatId="accent6"/>
      <dgm:spPr/>
      <dgm:t>
        <a:bodyPr/>
        <a:lstStyle/>
        <a:p>
          <a:endParaRPr lang="en-US"/>
        </a:p>
      </dgm:t>
    </dgm:pt>
    <dgm:pt modelId="{2D48F32F-1D9D-4CCF-9DAF-9CC8B0D50D48}">
      <dgm:prSet/>
      <dgm:spPr/>
      <dgm:t>
        <a:bodyPr/>
        <a:lstStyle/>
        <a:p>
          <a:r>
            <a:rPr lang="en-US" dirty="0"/>
            <a:t>Carbonate </a:t>
          </a:r>
        </a:p>
      </dgm:t>
    </dgm:pt>
    <dgm:pt modelId="{116D50E6-3CDB-4FEB-AE28-553ABD158FBB}" type="parTrans" cxnId="{14DCA4BD-0AB1-42AA-BE00-C1A493D274BF}">
      <dgm:prSet/>
      <dgm:spPr/>
      <dgm:t>
        <a:bodyPr/>
        <a:lstStyle/>
        <a:p>
          <a:endParaRPr lang="en-US"/>
        </a:p>
      </dgm:t>
    </dgm:pt>
    <dgm:pt modelId="{CBF167FD-0C6F-4AD5-A95D-9BA9BFA58120}" type="sibTrans" cxnId="{14DCA4BD-0AB1-42AA-BE00-C1A493D274BF}">
      <dgm:prSet/>
      <dgm:spPr/>
      <dgm:t>
        <a:bodyPr/>
        <a:lstStyle/>
        <a:p>
          <a:endParaRPr lang="en-US"/>
        </a:p>
      </dgm:t>
    </dgm:pt>
    <dgm:pt modelId="{129C8391-6EC3-4FA8-BD1B-4528F403FF85}">
      <dgm:prSet/>
      <dgm:spPr/>
      <dgm:t>
        <a:bodyPr/>
        <a:lstStyle/>
        <a:p>
          <a:r>
            <a:rPr lang="en-US"/>
            <a:t>Silica and Silicates</a:t>
          </a:r>
        </a:p>
      </dgm:t>
    </dgm:pt>
    <dgm:pt modelId="{BCADB626-C826-4EF7-B41B-D896E27DC803}" type="parTrans" cxnId="{CBD022D4-1508-409B-B19C-8FAACD832CFA}">
      <dgm:prSet/>
      <dgm:spPr/>
      <dgm:t>
        <a:bodyPr/>
        <a:lstStyle/>
        <a:p>
          <a:endParaRPr lang="en-US"/>
        </a:p>
      </dgm:t>
    </dgm:pt>
    <dgm:pt modelId="{2E610871-1ECB-46EB-8713-1159AD96983B}" type="sibTrans" cxnId="{CBD022D4-1508-409B-B19C-8FAACD832CFA}">
      <dgm:prSet/>
      <dgm:spPr/>
      <dgm:t>
        <a:bodyPr/>
        <a:lstStyle/>
        <a:p>
          <a:endParaRPr lang="en-US"/>
        </a:p>
      </dgm:t>
    </dgm:pt>
    <dgm:pt modelId="{03DE91F7-C556-433B-8B7E-164C5F2E803E}">
      <dgm:prSet/>
      <dgm:spPr/>
      <dgm:t>
        <a:bodyPr/>
        <a:lstStyle/>
        <a:p>
          <a:r>
            <a:rPr lang="en-US"/>
            <a:t>Sulphates</a:t>
          </a:r>
        </a:p>
      </dgm:t>
    </dgm:pt>
    <dgm:pt modelId="{41A33702-5CE6-4B84-A0E6-F16CB1B8668D}" type="parTrans" cxnId="{589B3B1B-3A1F-400F-9FA2-062D0A2B32DF}">
      <dgm:prSet/>
      <dgm:spPr/>
      <dgm:t>
        <a:bodyPr/>
        <a:lstStyle/>
        <a:p>
          <a:endParaRPr lang="en-US"/>
        </a:p>
      </dgm:t>
    </dgm:pt>
    <dgm:pt modelId="{2F0CE719-6E43-4FD7-9146-83E4B7478814}" type="sibTrans" cxnId="{589B3B1B-3A1F-400F-9FA2-062D0A2B32DF}">
      <dgm:prSet/>
      <dgm:spPr/>
      <dgm:t>
        <a:bodyPr/>
        <a:lstStyle/>
        <a:p>
          <a:endParaRPr lang="en-US"/>
        </a:p>
      </dgm:t>
    </dgm:pt>
    <dgm:pt modelId="{831B7DCF-083E-5F42-B44F-5584B6966A7E}" type="pres">
      <dgm:prSet presAssocID="{DC0B946E-8EB0-4260-BBA0-6D98E97A8B12}" presName="hierChild1" presStyleCnt="0">
        <dgm:presLayoutVars>
          <dgm:orgChart val="1"/>
          <dgm:chPref val="1"/>
          <dgm:dir/>
          <dgm:animOne val="branch"/>
          <dgm:animLvl val="lvl"/>
          <dgm:resizeHandles/>
        </dgm:presLayoutVars>
      </dgm:prSet>
      <dgm:spPr/>
    </dgm:pt>
    <dgm:pt modelId="{DE92FE46-8960-0641-B4E1-8BF8FE4C9404}" type="pres">
      <dgm:prSet presAssocID="{2D48F32F-1D9D-4CCF-9DAF-9CC8B0D50D48}" presName="hierRoot1" presStyleCnt="0">
        <dgm:presLayoutVars>
          <dgm:hierBranch val="init"/>
        </dgm:presLayoutVars>
      </dgm:prSet>
      <dgm:spPr/>
    </dgm:pt>
    <dgm:pt modelId="{757EE75D-1397-BA4C-9043-FA1E1F09FE15}" type="pres">
      <dgm:prSet presAssocID="{2D48F32F-1D9D-4CCF-9DAF-9CC8B0D50D48}" presName="rootComposite1" presStyleCnt="0"/>
      <dgm:spPr/>
    </dgm:pt>
    <dgm:pt modelId="{46E6D5C3-AF9E-1348-BC9C-A226E768F5C3}" type="pres">
      <dgm:prSet presAssocID="{2D48F32F-1D9D-4CCF-9DAF-9CC8B0D50D48}" presName="rootText1" presStyleLbl="node0" presStyleIdx="0" presStyleCnt="3">
        <dgm:presLayoutVars>
          <dgm:chPref val="3"/>
        </dgm:presLayoutVars>
      </dgm:prSet>
      <dgm:spPr/>
    </dgm:pt>
    <dgm:pt modelId="{14D9E738-D9DA-344B-AF42-691400A7E597}" type="pres">
      <dgm:prSet presAssocID="{2D48F32F-1D9D-4CCF-9DAF-9CC8B0D50D48}" presName="rootConnector1" presStyleLbl="node1" presStyleIdx="0" presStyleCnt="0"/>
      <dgm:spPr/>
    </dgm:pt>
    <dgm:pt modelId="{062E3D85-843A-7944-BF92-43D198B8892D}" type="pres">
      <dgm:prSet presAssocID="{2D48F32F-1D9D-4CCF-9DAF-9CC8B0D50D48}" presName="hierChild2" presStyleCnt="0"/>
      <dgm:spPr/>
    </dgm:pt>
    <dgm:pt modelId="{3F4DD918-51BB-B944-B055-C381FB602A2C}" type="pres">
      <dgm:prSet presAssocID="{2D48F32F-1D9D-4CCF-9DAF-9CC8B0D50D48}" presName="hierChild3" presStyleCnt="0"/>
      <dgm:spPr/>
    </dgm:pt>
    <dgm:pt modelId="{9B6F96E7-A713-4A42-890B-9623AA3A35AD}" type="pres">
      <dgm:prSet presAssocID="{129C8391-6EC3-4FA8-BD1B-4528F403FF85}" presName="hierRoot1" presStyleCnt="0">
        <dgm:presLayoutVars>
          <dgm:hierBranch val="init"/>
        </dgm:presLayoutVars>
      </dgm:prSet>
      <dgm:spPr/>
    </dgm:pt>
    <dgm:pt modelId="{23A9B589-D146-8945-B370-2B826763C847}" type="pres">
      <dgm:prSet presAssocID="{129C8391-6EC3-4FA8-BD1B-4528F403FF85}" presName="rootComposite1" presStyleCnt="0"/>
      <dgm:spPr/>
    </dgm:pt>
    <dgm:pt modelId="{C964263C-4408-404D-8032-0D91FCD7A59B}" type="pres">
      <dgm:prSet presAssocID="{129C8391-6EC3-4FA8-BD1B-4528F403FF85}" presName="rootText1" presStyleLbl="node0" presStyleIdx="1" presStyleCnt="3">
        <dgm:presLayoutVars>
          <dgm:chPref val="3"/>
        </dgm:presLayoutVars>
      </dgm:prSet>
      <dgm:spPr/>
    </dgm:pt>
    <dgm:pt modelId="{FDF8AB7A-457C-A74B-BD0C-4B7CF1AB95A2}" type="pres">
      <dgm:prSet presAssocID="{129C8391-6EC3-4FA8-BD1B-4528F403FF85}" presName="rootConnector1" presStyleLbl="node1" presStyleIdx="0" presStyleCnt="0"/>
      <dgm:spPr/>
    </dgm:pt>
    <dgm:pt modelId="{3BFBD352-B35E-B444-862C-E49AE1A63B66}" type="pres">
      <dgm:prSet presAssocID="{129C8391-6EC3-4FA8-BD1B-4528F403FF85}" presName="hierChild2" presStyleCnt="0"/>
      <dgm:spPr/>
    </dgm:pt>
    <dgm:pt modelId="{9285A5F5-97AC-BB41-A085-91641C47477E}" type="pres">
      <dgm:prSet presAssocID="{129C8391-6EC3-4FA8-BD1B-4528F403FF85}" presName="hierChild3" presStyleCnt="0"/>
      <dgm:spPr/>
    </dgm:pt>
    <dgm:pt modelId="{5F433DC2-2508-6F45-88AE-13F3E8D26723}" type="pres">
      <dgm:prSet presAssocID="{03DE91F7-C556-433B-8B7E-164C5F2E803E}" presName="hierRoot1" presStyleCnt="0">
        <dgm:presLayoutVars>
          <dgm:hierBranch val="init"/>
        </dgm:presLayoutVars>
      </dgm:prSet>
      <dgm:spPr/>
    </dgm:pt>
    <dgm:pt modelId="{D681FF87-B907-9C47-86C8-7CCE3B318C46}" type="pres">
      <dgm:prSet presAssocID="{03DE91F7-C556-433B-8B7E-164C5F2E803E}" presName="rootComposite1" presStyleCnt="0"/>
      <dgm:spPr/>
    </dgm:pt>
    <dgm:pt modelId="{16BD209C-D0A9-A142-A726-50F72FC81E97}" type="pres">
      <dgm:prSet presAssocID="{03DE91F7-C556-433B-8B7E-164C5F2E803E}" presName="rootText1" presStyleLbl="node0" presStyleIdx="2" presStyleCnt="3">
        <dgm:presLayoutVars>
          <dgm:chPref val="3"/>
        </dgm:presLayoutVars>
      </dgm:prSet>
      <dgm:spPr/>
    </dgm:pt>
    <dgm:pt modelId="{1577FD2B-BF2D-9D4C-8108-094E01E6321B}" type="pres">
      <dgm:prSet presAssocID="{03DE91F7-C556-433B-8B7E-164C5F2E803E}" presName="rootConnector1" presStyleLbl="node1" presStyleIdx="0" presStyleCnt="0"/>
      <dgm:spPr/>
    </dgm:pt>
    <dgm:pt modelId="{83876892-4770-3B4B-872E-FF931E180E77}" type="pres">
      <dgm:prSet presAssocID="{03DE91F7-C556-433B-8B7E-164C5F2E803E}" presName="hierChild2" presStyleCnt="0"/>
      <dgm:spPr/>
    </dgm:pt>
    <dgm:pt modelId="{FBC14F8D-417E-3144-9E1D-23FE7F652BBB}" type="pres">
      <dgm:prSet presAssocID="{03DE91F7-C556-433B-8B7E-164C5F2E803E}" presName="hierChild3" presStyleCnt="0"/>
      <dgm:spPr/>
    </dgm:pt>
  </dgm:ptLst>
  <dgm:cxnLst>
    <dgm:cxn modelId="{589B3B1B-3A1F-400F-9FA2-062D0A2B32DF}" srcId="{DC0B946E-8EB0-4260-BBA0-6D98E97A8B12}" destId="{03DE91F7-C556-433B-8B7E-164C5F2E803E}" srcOrd="2" destOrd="0" parTransId="{41A33702-5CE6-4B84-A0E6-F16CB1B8668D}" sibTransId="{2F0CE719-6E43-4FD7-9146-83E4B7478814}"/>
    <dgm:cxn modelId="{3A34DC43-44B3-5043-ADC0-27A85B8B09F7}" type="presOf" srcId="{03DE91F7-C556-433B-8B7E-164C5F2E803E}" destId="{1577FD2B-BF2D-9D4C-8108-094E01E6321B}" srcOrd="1" destOrd="0" presId="urn:microsoft.com/office/officeart/2009/3/layout/HorizontalOrganizationChart"/>
    <dgm:cxn modelId="{9CA3506D-64C1-9747-B163-6FBE87590FA3}" type="presOf" srcId="{129C8391-6EC3-4FA8-BD1B-4528F403FF85}" destId="{C964263C-4408-404D-8032-0D91FCD7A59B}" srcOrd="0" destOrd="0" presId="urn:microsoft.com/office/officeart/2009/3/layout/HorizontalOrganizationChart"/>
    <dgm:cxn modelId="{90BDE583-5D01-5640-A2AD-0F33913D7DF0}" type="presOf" srcId="{2D48F32F-1D9D-4CCF-9DAF-9CC8B0D50D48}" destId="{14D9E738-D9DA-344B-AF42-691400A7E597}" srcOrd="1" destOrd="0" presId="urn:microsoft.com/office/officeart/2009/3/layout/HorizontalOrganizationChart"/>
    <dgm:cxn modelId="{14DCA4BD-0AB1-42AA-BE00-C1A493D274BF}" srcId="{DC0B946E-8EB0-4260-BBA0-6D98E97A8B12}" destId="{2D48F32F-1D9D-4CCF-9DAF-9CC8B0D50D48}" srcOrd="0" destOrd="0" parTransId="{116D50E6-3CDB-4FEB-AE28-553ABD158FBB}" sibTransId="{CBF167FD-0C6F-4AD5-A95D-9BA9BFA58120}"/>
    <dgm:cxn modelId="{A033B3C5-C35D-F04F-9B8E-081B4E591C03}" type="presOf" srcId="{2D48F32F-1D9D-4CCF-9DAF-9CC8B0D50D48}" destId="{46E6D5C3-AF9E-1348-BC9C-A226E768F5C3}" srcOrd="0" destOrd="0" presId="urn:microsoft.com/office/officeart/2009/3/layout/HorizontalOrganizationChart"/>
    <dgm:cxn modelId="{A898CDC5-1976-F94F-8F34-402F45A65305}" type="presOf" srcId="{129C8391-6EC3-4FA8-BD1B-4528F403FF85}" destId="{FDF8AB7A-457C-A74B-BD0C-4B7CF1AB95A2}" srcOrd="1" destOrd="0" presId="urn:microsoft.com/office/officeart/2009/3/layout/HorizontalOrganizationChart"/>
    <dgm:cxn modelId="{7AFC08CF-5C86-0845-87D9-3C15A6AD8561}" type="presOf" srcId="{DC0B946E-8EB0-4260-BBA0-6D98E97A8B12}" destId="{831B7DCF-083E-5F42-B44F-5584B6966A7E}" srcOrd="0" destOrd="0" presId="urn:microsoft.com/office/officeart/2009/3/layout/HorizontalOrganizationChart"/>
    <dgm:cxn modelId="{CBD022D4-1508-409B-B19C-8FAACD832CFA}" srcId="{DC0B946E-8EB0-4260-BBA0-6D98E97A8B12}" destId="{129C8391-6EC3-4FA8-BD1B-4528F403FF85}" srcOrd="1" destOrd="0" parTransId="{BCADB626-C826-4EF7-B41B-D896E27DC803}" sibTransId="{2E610871-1ECB-46EB-8713-1159AD96983B}"/>
    <dgm:cxn modelId="{94830AE6-898B-3E40-AF24-8BDC2409ACDE}" type="presOf" srcId="{03DE91F7-C556-433B-8B7E-164C5F2E803E}" destId="{16BD209C-D0A9-A142-A726-50F72FC81E97}" srcOrd="0" destOrd="0" presId="urn:microsoft.com/office/officeart/2009/3/layout/HorizontalOrganizationChart"/>
    <dgm:cxn modelId="{7C47E4E0-DBE7-B744-86E0-F6B12277AFB8}" type="presParOf" srcId="{831B7DCF-083E-5F42-B44F-5584B6966A7E}" destId="{DE92FE46-8960-0641-B4E1-8BF8FE4C9404}" srcOrd="0" destOrd="0" presId="urn:microsoft.com/office/officeart/2009/3/layout/HorizontalOrganizationChart"/>
    <dgm:cxn modelId="{D49E4B18-5384-2D4C-944D-9CE1505D490D}" type="presParOf" srcId="{DE92FE46-8960-0641-B4E1-8BF8FE4C9404}" destId="{757EE75D-1397-BA4C-9043-FA1E1F09FE15}" srcOrd="0" destOrd="0" presId="urn:microsoft.com/office/officeart/2009/3/layout/HorizontalOrganizationChart"/>
    <dgm:cxn modelId="{092AF80C-04CA-D444-A363-9B1A618960DF}" type="presParOf" srcId="{757EE75D-1397-BA4C-9043-FA1E1F09FE15}" destId="{46E6D5C3-AF9E-1348-BC9C-A226E768F5C3}" srcOrd="0" destOrd="0" presId="urn:microsoft.com/office/officeart/2009/3/layout/HorizontalOrganizationChart"/>
    <dgm:cxn modelId="{0E64BA51-ECEB-4149-8F4B-5E66372DBA75}" type="presParOf" srcId="{757EE75D-1397-BA4C-9043-FA1E1F09FE15}" destId="{14D9E738-D9DA-344B-AF42-691400A7E597}" srcOrd="1" destOrd="0" presId="urn:microsoft.com/office/officeart/2009/3/layout/HorizontalOrganizationChart"/>
    <dgm:cxn modelId="{418CEB5A-B43A-DB4F-8C0A-1513A36196EC}" type="presParOf" srcId="{DE92FE46-8960-0641-B4E1-8BF8FE4C9404}" destId="{062E3D85-843A-7944-BF92-43D198B8892D}" srcOrd="1" destOrd="0" presId="urn:microsoft.com/office/officeart/2009/3/layout/HorizontalOrganizationChart"/>
    <dgm:cxn modelId="{258C1579-6D0B-2C49-8603-15B1E35F5545}" type="presParOf" srcId="{DE92FE46-8960-0641-B4E1-8BF8FE4C9404}" destId="{3F4DD918-51BB-B944-B055-C381FB602A2C}" srcOrd="2" destOrd="0" presId="urn:microsoft.com/office/officeart/2009/3/layout/HorizontalOrganizationChart"/>
    <dgm:cxn modelId="{B406302B-B1F5-1A43-B7F8-6EA3BE23DF31}" type="presParOf" srcId="{831B7DCF-083E-5F42-B44F-5584B6966A7E}" destId="{9B6F96E7-A713-4A42-890B-9623AA3A35AD}" srcOrd="1" destOrd="0" presId="urn:microsoft.com/office/officeart/2009/3/layout/HorizontalOrganizationChart"/>
    <dgm:cxn modelId="{45ECBAC5-C715-644C-90F2-9C4BB5341EBE}" type="presParOf" srcId="{9B6F96E7-A713-4A42-890B-9623AA3A35AD}" destId="{23A9B589-D146-8945-B370-2B826763C847}" srcOrd="0" destOrd="0" presId="urn:microsoft.com/office/officeart/2009/3/layout/HorizontalOrganizationChart"/>
    <dgm:cxn modelId="{7420C759-0B8E-CC4D-B741-290BA0D2C5BA}" type="presParOf" srcId="{23A9B589-D146-8945-B370-2B826763C847}" destId="{C964263C-4408-404D-8032-0D91FCD7A59B}" srcOrd="0" destOrd="0" presId="urn:microsoft.com/office/officeart/2009/3/layout/HorizontalOrganizationChart"/>
    <dgm:cxn modelId="{AF01FB93-DB9D-0F48-A605-50E4F8F13FA4}" type="presParOf" srcId="{23A9B589-D146-8945-B370-2B826763C847}" destId="{FDF8AB7A-457C-A74B-BD0C-4B7CF1AB95A2}" srcOrd="1" destOrd="0" presId="urn:microsoft.com/office/officeart/2009/3/layout/HorizontalOrganizationChart"/>
    <dgm:cxn modelId="{7B12AC34-8279-0847-8EB1-57F6F72CEF12}" type="presParOf" srcId="{9B6F96E7-A713-4A42-890B-9623AA3A35AD}" destId="{3BFBD352-B35E-B444-862C-E49AE1A63B66}" srcOrd="1" destOrd="0" presId="urn:microsoft.com/office/officeart/2009/3/layout/HorizontalOrganizationChart"/>
    <dgm:cxn modelId="{9F6C491A-0807-5745-9D1D-AE21A97C5F86}" type="presParOf" srcId="{9B6F96E7-A713-4A42-890B-9623AA3A35AD}" destId="{9285A5F5-97AC-BB41-A085-91641C47477E}" srcOrd="2" destOrd="0" presId="urn:microsoft.com/office/officeart/2009/3/layout/HorizontalOrganizationChart"/>
    <dgm:cxn modelId="{BBFB1A0A-B2B1-7B4C-A908-37A3E60CBE9F}" type="presParOf" srcId="{831B7DCF-083E-5F42-B44F-5584B6966A7E}" destId="{5F433DC2-2508-6F45-88AE-13F3E8D26723}" srcOrd="2" destOrd="0" presId="urn:microsoft.com/office/officeart/2009/3/layout/HorizontalOrganizationChart"/>
    <dgm:cxn modelId="{BD2D1B79-B0B1-4B47-9F9A-F2C7B52ACC24}" type="presParOf" srcId="{5F433DC2-2508-6F45-88AE-13F3E8D26723}" destId="{D681FF87-B907-9C47-86C8-7CCE3B318C46}" srcOrd="0" destOrd="0" presId="urn:microsoft.com/office/officeart/2009/3/layout/HorizontalOrganizationChart"/>
    <dgm:cxn modelId="{069A404D-63E1-C74B-84B0-9491B801AF9D}" type="presParOf" srcId="{D681FF87-B907-9C47-86C8-7CCE3B318C46}" destId="{16BD209C-D0A9-A142-A726-50F72FC81E97}" srcOrd="0" destOrd="0" presId="urn:microsoft.com/office/officeart/2009/3/layout/HorizontalOrganizationChart"/>
    <dgm:cxn modelId="{ADB35FD3-F85D-0341-87F5-B9A4652AFEBE}" type="presParOf" srcId="{D681FF87-B907-9C47-86C8-7CCE3B318C46}" destId="{1577FD2B-BF2D-9D4C-8108-094E01E6321B}" srcOrd="1" destOrd="0" presId="urn:microsoft.com/office/officeart/2009/3/layout/HorizontalOrganizationChart"/>
    <dgm:cxn modelId="{0279E0C6-1F5F-B84B-BF80-6CA82187B01F}" type="presParOf" srcId="{5F433DC2-2508-6F45-88AE-13F3E8D26723}" destId="{83876892-4770-3B4B-872E-FF931E180E77}" srcOrd="1" destOrd="0" presId="urn:microsoft.com/office/officeart/2009/3/layout/HorizontalOrganizationChart"/>
    <dgm:cxn modelId="{A084DBED-9776-FF4D-9CEE-A002CEF83916}" type="presParOf" srcId="{5F433DC2-2508-6F45-88AE-13F3E8D26723}" destId="{FBC14F8D-417E-3144-9E1D-23FE7F652BB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51EDB-63F0-824B-A81E-0E4CAD520AC9}">
      <dsp:nvSpPr>
        <dsp:cNvPr id="0" name=""/>
        <dsp:cNvSpPr/>
      </dsp:nvSpPr>
      <dsp:spPr>
        <a:xfrm>
          <a:off x="1113112" y="-4484"/>
          <a:ext cx="4031064" cy="4031064"/>
        </a:xfrm>
        <a:prstGeom prst="circularArrow">
          <a:avLst>
            <a:gd name="adj1" fmla="val 5274"/>
            <a:gd name="adj2" fmla="val 312630"/>
            <a:gd name="adj3" fmla="val 14261885"/>
            <a:gd name="adj4" fmla="val 17107294"/>
            <a:gd name="adj5" fmla="val 5477"/>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0763C-F621-364A-8A67-DD2718E3EA64}">
      <dsp:nvSpPr>
        <dsp:cNvPr id="0" name=""/>
        <dsp:cNvSpPr/>
      </dsp:nvSpPr>
      <dsp:spPr>
        <a:xfrm>
          <a:off x="2377036" y="93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Introduction</a:t>
          </a:r>
          <a:endParaRPr lang="en-US" sz="1100" b="0" kern="1200" dirty="0"/>
        </a:p>
      </dsp:txBody>
      <dsp:txXfrm>
        <a:off x="2413726" y="37628"/>
        <a:ext cx="1429836" cy="678228"/>
      </dsp:txXfrm>
    </dsp:sp>
    <dsp:sp modelId="{CAD01F04-9229-8046-AE57-96FB81C994F8}">
      <dsp:nvSpPr>
        <dsp:cNvPr id="0" name=""/>
        <dsp:cNvSpPr/>
      </dsp:nvSpPr>
      <dsp:spPr>
        <a:xfrm>
          <a:off x="3793265" y="81859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Conceptual Model</a:t>
          </a:r>
        </a:p>
      </dsp:txBody>
      <dsp:txXfrm>
        <a:off x="3829955" y="855288"/>
        <a:ext cx="1429836" cy="678228"/>
      </dsp:txXfrm>
    </dsp:sp>
    <dsp:sp modelId="{A6DA0B7B-1C81-5643-B47F-9CD01C3E3250}">
      <dsp:nvSpPr>
        <dsp:cNvPr id="0" name=""/>
        <dsp:cNvSpPr/>
      </dsp:nvSpPr>
      <dsp:spPr>
        <a:xfrm>
          <a:off x="3793265" y="245391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Hydrogeoch-emical</a:t>
          </a:r>
          <a:r>
            <a:rPr lang="en-US" sz="1600" kern="1200" dirty="0"/>
            <a:t> Modelling</a:t>
          </a:r>
        </a:p>
      </dsp:txBody>
      <dsp:txXfrm>
        <a:off x="3829955" y="2490608"/>
        <a:ext cx="1429836" cy="678228"/>
      </dsp:txXfrm>
    </dsp:sp>
    <dsp:sp modelId="{25AFB526-B541-6B43-AB0F-F87CE7764ABB}">
      <dsp:nvSpPr>
        <dsp:cNvPr id="0" name=""/>
        <dsp:cNvSpPr/>
      </dsp:nvSpPr>
      <dsp:spPr>
        <a:xfrm>
          <a:off x="2377036" y="327157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Results and Evaluation</a:t>
          </a:r>
        </a:p>
      </dsp:txBody>
      <dsp:txXfrm>
        <a:off x="2413726" y="3308268"/>
        <a:ext cx="1429836" cy="678228"/>
      </dsp:txXfrm>
    </dsp:sp>
    <dsp:sp modelId="{C653FE46-08AC-584D-B925-A3EF8566E37C}">
      <dsp:nvSpPr>
        <dsp:cNvPr id="0" name=""/>
        <dsp:cNvSpPr/>
      </dsp:nvSpPr>
      <dsp:spPr>
        <a:xfrm>
          <a:off x="960808" y="245391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Discussion</a:t>
          </a:r>
          <a:endParaRPr lang="en-US" sz="1100" kern="1200" dirty="0"/>
        </a:p>
      </dsp:txBody>
      <dsp:txXfrm>
        <a:off x="997498" y="2490608"/>
        <a:ext cx="1429836" cy="678228"/>
      </dsp:txXfrm>
    </dsp:sp>
    <dsp:sp modelId="{02E07020-E562-264B-80FD-65F23F5A080A}">
      <dsp:nvSpPr>
        <dsp:cNvPr id="0" name=""/>
        <dsp:cNvSpPr/>
      </dsp:nvSpPr>
      <dsp:spPr>
        <a:xfrm>
          <a:off x="960808" y="818598"/>
          <a:ext cx="1503216" cy="7516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t>
          </a:r>
          <a:r>
            <a:rPr lang="en-US" sz="1600" kern="1200" dirty="0"/>
            <a:t>onclusion</a:t>
          </a:r>
          <a:endParaRPr lang="en-US" sz="1100" kern="1200" dirty="0"/>
        </a:p>
      </dsp:txBody>
      <dsp:txXfrm>
        <a:off x="997498" y="855288"/>
        <a:ext cx="1429836" cy="678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6D5C3-AF9E-1348-BC9C-A226E768F5C3}">
      <dsp:nvSpPr>
        <dsp:cNvPr id="0" name=""/>
        <dsp:cNvSpPr/>
      </dsp:nvSpPr>
      <dsp:spPr>
        <a:xfrm>
          <a:off x="1020949" y="2783"/>
          <a:ext cx="4362095" cy="13304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Carbonate </a:t>
          </a:r>
        </a:p>
      </dsp:txBody>
      <dsp:txXfrm>
        <a:off x="1020949" y="2783"/>
        <a:ext cx="4362095" cy="1330439"/>
      </dsp:txXfrm>
    </dsp:sp>
    <dsp:sp modelId="{C964263C-4408-404D-8032-0D91FCD7A59B}">
      <dsp:nvSpPr>
        <dsp:cNvPr id="0" name=""/>
        <dsp:cNvSpPr/>
      </dsp:nvSpPr>
      <dsp:spPr>
        <a:xfrm>
          <a:off x="1020949" y="1878484"/>
          <a:ext cx="4362095" cy="13304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a:t>Silica and Silicates</a:t>
          </a:r>
        </a:p>
      </dsp:txBody>
      <dsp:txXfrm>
        <a:off x="1020949" y="1878484"/>
        <a:ext cx="4362095" cy="1330439"/>
      </dsp:txXfrm>
    </dsp:sp>
    <dsp:sp modelId="{16BD209C-D0A9-A142-A726-50F72FC81E97}">
      <dsp:nvSpPr>
        <dsp:cNvPr id="0" name=""/>
        <dsp:cNvSpPr/>
      </dsp:nvSpPr>
      <dsp:spPr>
        <a:xfrm>
          <a:off x="1020949" y="3754186"/>
          <a:ext cx="4362095" cy="13304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a:t>Sulphates</a:t>
          </a:r>
        </a:p>
      </dsp:txBody>
      <dsp:txXfrm>
        <a:off x="1020949" y="3754186"/>
        <a:ext cx="4362095" cy="133043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0586E-7779-6B4A-94A8-5E1EF691A52B}" type="datetimeFigureOut">
              <a:rPr lang="en-US" smtClean="0"/>
              <a:t>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F1E9A9-B9BA-DD4C-A0DE-F2E1BEEF34B4}" type="slidenum">
              <a:rPr lang="en-US" smtClean="0"/>
              <a:t>‹#›</a:t>
            </a:fld>
            <a:endParaRPr lang="en-US"/>
          </a:p>
        </p:txBody>
      </p:sp>
    </p:spTree>
    <p:extLst>
      <p:ext uri="{BB962C8B-B14F-4D97-AF65-F5344CB8AC3E}">
        <p14:creationId xmlns:p14="http://schemas.microsoft.com/office/powerpoint/2010/main" val="2509206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Calcite deposition is generally a self-scaling process. The main driver for its formation is the loss of CO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from the water to the hydrocarbon phase(s) as pressure falls. This removes carbonic acid from the water phase, which had kept the basic calcite dissolved. Calcite solubility also decreases with decreasing temperature (at constant CO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partial pressure).</a:t>
            </a:r>
            <a:endParaRPr lang="en-US" dirty="0"/>
          </a:p>
        </p:txBody>
      </p:sp>
      <p:sp>
        <p:nvSpPr>
          <p:cNvPr id="4" name="Slide Number Placeholder 3"/>
          <p:cNvSpPr>
            <a:spLocks noGrp="1"/>
          </p:cNvSpPr>
          <p:nvPr>
            <p:ph type="sldNum" sz="quarter" idx="10"/>
          </p:nvPr>
        </p:nvSpPr>
        <p:spPr/>
        <p:txBody>
          <a:bodyPr/>
          <a:lstStyle/>
          <a:p>
            <a:fld id="{B6F1E9A9-B9BA-DD4C-A0DE-F2E1BEEF34B4}" type="slidenum">
              <a:rPr lang="en-US" smtClean="0"/>
              <a:t>7</a:t>
            </a:fld>
            <a:endParaRPr lang="en-US"/>
          </a:p>
        </p:txBody>
      </p:sp>
    </p:spTree>
    <p:extLst>
      <p:ext uri="{BB962C8B-B14F-4D97-AF65-F5344CB8AC3E}">
        <p14:creationId xmlns:p14="http://schemas.microsoft.com/office/powerpoint/2010/main" val="23646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F1E9A9-B9BA-DD4C-A0DE-F2E1BEEF34B4}" type="slidenum">
              <a:rPr lang="en-US" smtClean="0"/>
              <a:t>9</a:t>
            </a:fld>
            <a:endParaRPr lang="en-US"/>
          </a:p>
        </p:txBody>
      </p:sp>
    </p:spTree>
    <p:extLst>
      <p:ext uri="{BB962C8B-B14F-4D97-AF65-F5344CB8AC3E}">
        <p14:creationId xmlns:p14="http://schemas.microsoft.com/office/powerpoint/2010/main" val="187116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F1E9A9-B9BA-DD4C-A0DE-F2E1BEEF34B4}" type="slidenum">
              <a:rPr lang="en-US" smtClean="0"/>
              <a:t>21</a:t>
            </a:fld>
            <a:endParaRPr lang="en-US"/>
          </a:p>
        </p:txBody>
      </p:sp>
    </p:spTree>
    <p:extLst>
      <p:ext uri="{BB962C8B-B14F-4D97-AF65-F5344CB8AC3E}">
        <p14:creationId xmlns:p14="http://schemas.microsoft.com/office/powerpoint/2010/main" val="81909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geologyin.com/2015/10/drilling-worlds-hottest-geothermal-well.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ww.encyclopedia.com/science-and-technology/chemistry/chemistry-general/chemical-equilibrium" TargetMode="External"/><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14BD-64DD-A449-8567-08705488E231}"/>
              </a:ext>
            </a:extLst>
          </p:cNvPr>
          <p:cNvSpPr>
            <a:spLocks noGrp="1"/>
          </p:cNvSpPr>
          <p:nvPr>
            <p:ph type="ctrTitle"/>
          </p:nvPr>
        </p:nvSpPr>
        <p:spPr/>
        <p:txBody>
          <a:bodyPr>
            <a:normAutofit fontScale="90000"/>
          </a:bodyPr>
          <a:lstStyle/>
          <a:p>
            <a:pPr algn="ctr"/>
            <a:r>
              <a:rPr lang="en-US" dirty="0"/>
              <a:t>Effect of </a:t>
            </a:r>
            <a:br>
              <a:rPr lang="en-US" dirty="0"/>
            </a:br>
            <a:r>
              <a:rPr lang="en-US" dirty="0"/>
              <a:t>mineral scaling on geothermal wells </a:t>
            </a:r>
          </a:p>
        </p:txBody>
      </p:sp>
      <p:sp>
        <p:nvSpPr>
          <p:cNvPr id="3" name="Subtitle 2">
            <a:extLst>
              <a:ext uri="{FF2B5EF4-FFF2-40B4-BE49-F238E27FC236}">
                <a16:creationId xmlns:a16="http://schemas.microsoft.com/office/drawing/2014/main" id="{850294CA-FF79-1143-9E9A-A05FE648F7EC}"/>
              </a:ext>
            </a:extLst>
          </p:cNvPr>
          <p:cNvSpPr>
            <a:spLocks noGrp="1"/>
          </p:cNvSpPr>
          <p:nvPr>
            <p:ph type="subTitle" idx="1"/>
          </p:nvPr>
        </p:nvSpPr>
        <p:spPr/>
        <p:txBody>
          <a:bodyPr>
            <a:normAutofit fontScale="92500" lnSpcReduction="10000"/>
          </a:bodyPr>
          <a:lstStyle/>
          <a:p>
            <a:pPr algn="r"/>
            <a:r>
              <a:rPr lang="en-US" dirty="0"/>
              <a:t>Ullas Rajvanshi</a:t>
            </a:r>
          </a:p>
          <a:p>
            <a:pPr algn="r"/>
            <a:r>
              <a:rPr lang="en-US" dirty="0"/>
              <a:t>Bachelor Thesis Defense </a:t>
            </a:r>
          </a:p>
        </p:txBody>
      </p:sp>
    </p:spTree>
    <p:extLst>
      <p:ext uri="{BB962C8B-B14F-4D97-AF65-F5344CB8AC3E}">
        <p14:creationId xmlns:p14="http://schemas.microsoft.com/office/powerpoint/2010/main" val="349222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p:txBody>
          <a:bodyPr/>
          <a:lstStyle/>
          <a:p>
            <a:r>
              <a:rPr lang="en-US" dirty="0"/>
              <a:t>CONCEPTUAL MODEL</a:t>
            </a:r>
          </a:p>
        </p:txBody>
      </p:sp>
      <p:pic>
        <p:nvPicPr>
          <p:cNvPr id="5" name="Content Placeholder 4">
            <a:extLst>
              <a:ext uri="{FF2B5EF4-FFF2-40B4-BE49-F238E27FC236}">
                <a16:creationId xmlns:a16="http://schemas.microsoft.com/office/drawing/2014/main" id="{47BE6677-A621-4C4A-B93D-913135E9390D}"/>
              </a:ext>
            </a:extLst>
          </p:cNvPr>
          <p:cNvPicPr>
            <a:picLocks noGrp="1" noChangeAspect="1"/>
          </p:cNvPicPr>
          <p:nvPr>
            <p:ph idx="1"/>
          </p:nvPr>
        </p:nvPicPr>
        <p:blipFill>
          <a:blip r:embed="rId2"/>
          <a:stretch>
            <a:fillRect/>
          </a:stretch>
        </p:blipFill>
        <p:spPr>
          <a:xfrm>
            <a:off x="1852082" y="1727597"/>
            <a:ext cx="9120717" cy="5130403"/>
          </a:xfrm>
        </p:spPr>
      </p:pic>
      <p:pic>
        <p:nvPicPr>
          <p:cNvPr id="6" name="Picture 5">
            <a:extLst>
              <a:ext uri="{FF2B5EF4-FFF2-40B4-BE49-F238E27FC236}">
                <a16:creationId xmlns:a16="http://schemas.microsoft.com/office/drawing/2014/main" id="{F2760E0A-96C5-0449-8FA6-1A994E6AD196}"/>
              </a:ext>
            </a:extLst>
          </p:cNvPr>
          <p:cNvPicPr>
            <a:picLocks noChangeAspect="1"/>
          </p:cNvPicPr>
          <p:nvPr/>
        </p:nvPicPr>
        <p:blipFill>
          <a:blip r:embed="rId3"/>
          <a:stretch>
            <a:fillRect/>
          </a:stretch>
        </p:blipFill>
        <p:spPr>
          <a:xfrm>
            <a:off x="9420225" y="4381500"/>
            <a:ext cx="1295400" cy="1295400"/>
          </a:xfrm>
          <a:prstGeom prst="rect">
            <a:avLst/>
          </a:prstGeom>
        </p:spPr>
      </p:pic>
    </p:spTree>
    <p:extLst>
      <p:ext uri="{BB962C8B-B14F-4D97-AF65-F5344CB8AC3E}">
        <p14:creationId xmlns:p14="http://schemas.microsoft.com/office/powerpoint/2010/main" val="117684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FE68AB-B437-1C48-82E7-D1C702D6309D}"/>
              </a:ext>
            </a:extLst>
          </p:cNvPr>
          <p:cNvPicPr>
            <a:picLocks noChangeAspect="1"/>
          </p:cNvPicPr>
          <p:nvPr/>
        </p:nvPicPr>
        <p:blipFill>
          <a:blip r:embed="rId2"/>
          <a:stretch>
            <a:fillRect/>
          </a:stretch>
        </p:blipFill>
        <p:spPr>
          <a:xfrm>
            <a:off x="4038599" y="0"/>
            <a:ext cx="3800475" cy="6833546"/>
          </a:xfrm>
          <a:prstGeom prst="rect">
            <a:avLst/>
          </a:prstGeom>
        </p:spPr>
      </p:pic>
    </p:spTree>
    <p:extLst>
      <p:ext uri="{BB962C8B-B14F-4D97-AF65-F5344CB8AC3E}">
        <p14:creationId xmlns:p14="http://schemas.microsoft.com/office/powerpoint/2010/main" val="315771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3000"/>
              <a:t>HYDROGEOCHEMICAL MODELLING</a:t>
            </a:r>
          </a:p>
        </p:txBody>
      </p:sp>
      <p:sp useBgFill="1">
        <p:nvSpPr>
          <p:cNvPr id="13" name="Rectangle 12">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8D024-7BE6-AC40-966D-375BE7C8263E}"/>
              </a:ext>
            </a:extLst>
          </p:cNvPr>
          <p:cNvPicPr>
            <a:picLocks noChangeAspect="1"/>
          </p:cNvPicPr>
          <p:nvPr/>
        </p:nvPicPr>
        <p:blipFill>
          <a:blip r:embed="rId4"/>
          <a:stretch>
            <a:fillRect/>
          </a:stretch>
        </p:blipFill>
        <p:spPr>
          <a:xfrm>
            <a:off x="1057150" y="643464"/>
            <a:ext cx="4648308" cy="5566946"/>
          </a:xfrm>
          <a:prstGeom prst="rect">
            <a:avLst/>
          </a:prstGeom>
        </p:spPr>
      </p:pic>
    </p:spTree>
    <p:extLst>
      <p:ext uri="{BB962C8B-B14F-4D97-AF65-F5344CB8AC3E}">
        <p14:creationId xmlns:p14="http://schemas.microsoft.com/office/powerpoint/2010/main" val="245854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4">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6" name="Picture 16">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a:t>PHREEQC SIMULATION</a:t>
            </a:r>
          </a:p>
        </p:txBody>
      </p:sp>
      <p:sp useBgFill="1">
        <p:nvSpPr>
          <p:cNvPr id="27" name="Rectangle 18">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0">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41CBB6-0BC7-5944-9095-9B74DEE80264}"/>
              </a:ext>
            </a:extLst>
          </p:cNvPr>
          <p:cNvPicPr>
            <a:picLocks noChangeAspect="1"/>
          </p:cNvPicPr>
          <p:nvPr/>
        </p:nvPicPr>
        <p:blipFill>
          <a:blip r:embed="rId4"/>
          <a:stretch>
            <a:fillRect/>
          </a:stretch>
        </p:blipFill>
        <p:spPr>
          <a:xfrm>
            <a:off x="324689" y="555541"/>
            <a:ext cx="2473213" cy="5566946"/>
          </a:xfrm>
          <a:prstGeom prst="rect">
            <a:avLst/>
          </a:prstGeom>
        </p:spPr>
      </p:pic>
      <p:sp>
        <p:nvSpPr>
          <p:cNvPr id="6" name="Rectangle 5">
            <a:extLst>
              <a:ext uri="{FF2B5EF4-FFF2-40B4-BE49-F238E27FC236}">
                <a16:creationId xmlns:a16="http://schemas.microsoft.com/office/drawing/2014/main" id="{3D3F39D2-829B-B543-8AD2-597B72601B70}"/>
              </a:ext>
            </a:extLst>
          </p:cNvPr>
          <p:cNvSpPr/>
          <p:nvPr/>
        </p:nvSpPr>
        <p:spPr>
          <a:xfrm>
            <a:off x="324689" y="555541"/>
            <a:ext cx="2473213" cy="10535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B9CAEBD-13EF-5E4C-9240-B9431575C0D3}"/>
              </a:ext>
            </a:extLst>
          </p:cNvPr>
          <p:cNvSpPr/>
          <p:nvPr/>
        </p:nvSpPr>
        <p:spPr>
          <a:xfrm>
            <a:off x="324689" y="1639085"/>
            <a:ext cx="2473213" cy="11536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97B7E81-E9AA-DC4E-93F3-2BB44DD435B2}"/>
              </a:ext>
            </a:extLst>
          </p:cNvPr>
          <p:cNvSpPr/>
          <p:nvPr/>
        </p:nvSpPr>
        <p:spPr>
          <a:xfrm>
            <a:off x="316500" y="2822801"/>
            <a:ext cx="2473213" cy="329968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86424EF5-439B-E548-BB93-F496C45F1CFC}"/>
              </a:ext>
            </a:extLst>
          </p:cNvPr>
          <p:cNvPicPr>
            <a:picLocks noChangeAspect="1"/>
          </p:cNvPicPr>
          <p:nvPr/>
        </p:nvPicPr>
        <p:blipFill>
          <a:blip r:embed="rId5"/>
          <a:stretch>
            <a:fillRect/>
          </a:stretch>
        </p:blipFill>
        <p:spPr>
          <a:xfrm>
            <a:off x="3108478" y="2025399"/>
            <a:ext cx="2231901" cy="1765801"/>
          </a:xfrm>
          <a:prstGeom prst="rect">
            <a:avLst/>
          </a:prstGeom>
        </p:spPr>
      </p:pic>
      <p:sp>
        <p:nvSpPr>
          <p:cNvPr id="24" name="Rectangle 23">
            <a:extLst>
              <a:ext uri="{FF2B5EF4-FFF2-40B4-BE49-F238E27FC236}">
                <a16:creationId xmlns:a16="http://schemas.microsoft.com/office/drawing/2014/main" id="{C2099F47-E0C6-7D42-B53B-2DD6DA0A68A6}"/>
              </a:ext>
            </a:extLst>
          </p:cNvPr>
          <p:cNvSpPr/>
          <p:nvPr/>
        </p:nvSpPr>
        <p:spPr>
          <a:xfrm>
            <a:off x="3122592" y="2025398"/>
            <a:ext cx="2217788" cy="17658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379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20"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685800" y="677194"/>
            <a:ext cx="10820400" cy="909896"/>
          </a:xfrm>
        </p:spPr>
        <p:txBody>
          <a:bodyPr vert="horz" lIns="91440" tIns="45720" rIns="91440" bIns="45720" rtlCol="0" anchor="b">
            <a:normAutofit/>
          </a:bodyPr>
          <a:lstStyle/>
          <a:p>
            <a:r>
              <a:rPr lang="en-US" sz="4400" dirty="0"/>
              <a:t>RESULTS</a:t>
            </a:r>
          </a:p>
        </p:txBody>
      </p:sp>
      <p:sp>
        <p:nvSpPr>
          <p:cNvPr id="14" name="Rectangle 13">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662E4D-9A8A-8745-939B-60BF81778898}"/>
              </a:ext>
            </a:extLst>
          </p:cNvPr>
          <p:cNvPicPr>
            <a:picLocks noChangeAspect="1"/>
          </p:cNvPicPr>
          <p:nvPr/>
        </p:nvPicPr>
        <p:blipFill>
          <a:blip r:embed="rId4"/>
          <a:stretch>
            <a:fillRect/>
          </a:stretch>
        </p:blipFill>
        <p:spPr>
          <a:xfrm>
            <a:off x="768626" y="2422498"/>
            <a:ext cx="8895643" cy="3602736"/>
          </a:xfrm>
          <a:prstGeom prst="rect">
            <a:avLst/>
          </a:prstGeom>
        </p:spPr>
      </p:pic>
    </p:spTree>
    <p:extLst>
      <p:ext uri="{BB962C8B-B14F-4D97-AF65-F5344CB8AC3E}">
        <p14:creationId xmlns:p14="http://schemas.microsoft.com/office/powerpoint/2010/main" val="300573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70% pure water 30% brine</a:t>
            </a:r>
          </a:p>
        </p:txBody>
      </p:sp>
      <p:sp>
        <p:nvSpPr>
          <p:cNvPr id="14" name="Rectangle 13">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6EE512-3841-0943-BC82-80694261B04A}"/>
              </a:ext>
            </a:extLst>
          </p:cNvPr>
          <p:cNvPicPr>
            <a:picLocks noChangeAspect="1"/>
          </p:cNvPicPr>
          <p:nvPr/>
        </p:nvPicPr>
        <p:blipFill>
          <a:blip r:embed="rId4"/>
          <a:stretch>
            <a:fillRect/>
          </a:stretch>
        </p:blipFill>
        <p:spPr>
          <a:xfrm>
            <a:off x="1293000" y="1426692"/>
            <a:ext cx="5339490" cy="4004617"/>
          </a:xfrm>
          <a:prstGeom prst="rect">
            <a:avLst/>
          </a:prstGeom>
        </p:spPr>
      </p:pic>
    </p:spTree>
    <p:extLst>
      <p:ext uri="{BB962C8B-B14F-4D97-AF65-F5344CB8AC3E}">
        <p14:creationId xmlns:p14="http://schemas.microsoft.com/office/powerpoint/2010/main" val="198931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30% pure water 70% brine</a:t>
            </a:r>
          </a:p>
        </p:txBody>
      </p:sp>
      <p:sp>
        <p:nvSpPr>
          <p:cNvPr id="14" name="Rectangle 13">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6EE512-3841-0943-BC82-80694261B04A}"/>
              </a:ext>
            </a:extLst>
          </p:cNvPr>
          <p:cNvPicPr>
            <a:picLocks noChangeAspect="1"/>
          </p:cNvPicPr>
          <p:nvPr/>
        </p:nvPicPr>
        <p:blipFill rotWithShape="1">
          <a:blip r:embed="rId4"/>
          <a:srcRect l="5948" r="574" b="-3"/>
          <a:stretch/>
        </p:blipFill>
        <p:spPr>
          <a:xfrm>
            <a:off x="1293000" y="1286928"/>
            <a:ext cx="5339490" cy="4284145"/>
          </a:xfrm>
          <a:prstGeom prst="rect">
            <a:avLst/>
          </a:prstGeom>
        </p:spPr>
      </p:pic>
    </p:spTree>
    <p:extLst>
      <p:ext uri="{BB962C8B-B14F-4D97-AF65-F5344CB8AC3E}">
        <p14:creationId xmlns:p14="http://schemas.microsoft.com/office/powerpoint/2010/main" val="3456052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50% pure water 50% brine</a:t>
            </a:r>
          </a:p>
        </p:txBody>
      </p:sp>
      <p:sp>
        <p:nvSpPr>
          <p:cNvPr id="14" name="Rectangle 13">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6EE512-3841-0943-BC82-80694261B04A}"/>
              </a:ext>
            </a:extLst>
          </p:cNvPr>
          <p:cNvPicPr>
            <a:picLocks noChangeAspect="1"/>
          </p:cNvPicPr>
          <p:nvPr/>
        </p:nvPicPr>
        <p:blipFill>
          <a:blip r:embed="rId4"/>
          <a:stretch>
            <a:fillRect/>
          </a:stretch>
        </p:blipFill>
        <p:spPr>
          <a:xfrm>
            <a:off x="1293000" y="1426692"/>
            <a:ext cx="5339490" cy="4004617"/>
          </a:xfrm>
          <a:prstGeom prst="rect">
            <a:avLst/>
          </a:prstGeom>
        </p:spPr>
      </p:pic>
    </p:spTree>
    <p:extLst>
      <p:ext uri="{BB962C8B-B14F-4D97-AF65-F5344CB8AC3E}">
        <p14:creationId xmlns:p14="http://schemas.microsoft.com/office/powerpoint/2010/main" val="413417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99% pure water 01% brine</a:t>
            </a:r>
          </a:p>
        </p:txBody>
      </p:sp>
      <p:sp>
        <p:nvSpPr>
          <p:cNvPr id="14" name="Rectangle 13">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6EE512-3841-0943-BC82-80694261B04A}"/>
              </a:ext>
            </a:extLst>
          </p:cNvPr>
          <p:cNvPicPr>
            <a:picLocks noChangeAspect="1"/>
          </p:cNvPicPr>
          <p:nvPr/>
        </p:nvPicPr>
        <p:blipFill>
          <a:blip r:embed="rId4"/>
          <a:stretch>
            <a:fillRect/>
          </a:stretch>
        </p:blipFill>
        <p:spPr>
          <a:xfrm>
            <a:off x="1293000" y="1426692"/>
            <a:ext cx="5339490" cy="4004617"/>
          </a:xfrm>
          <a:prstGeom prst="rect">
            <a:avLst/>
          </a:prstGeom>
        </p:spPr>
      </p:pic>
    </p:spTree>
    <p:extLst>
      <p:ext uri="{BB962C8B-B14F-4D97-AF65-F5344CB8AC3E}">
        <p14:creationId xmlns:p14="http://schemas.microsoft.com/office/powerpoint/2010/main" val="371069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t>01% pure water 99% brine</a:t>
            </a:r>
          </a:p>
        </p:txBody>
      </p:sp>
      <p:sp>
        <p:nvSpPr>
          <p:cNvPr id="14" name="Rectangle 13">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6EE512-3841-0943-BC82-80694261B04A}"/>
              </a:ext>
            </a:extLst>
          </p:cNvPr>
          <p:cNvPicPr>
            <a:picLocks noChangeAspect="1"/>
          </p:cNvPicPr>
          <p:nvPr/>
        </p:nvPicPr>
        <p:blipFill>
          <a:blip r:embed="rId4"/>
          <a:stretch>
            <a:fillRect/>
          </a:stretch>
        </p:blipFill>
        <p:spPr>
          <a:xfrm>
            <a:off x="1293000" y="1426692"/>
            <a:ext cx="5339490" cy="4004617"/>
          </a:xfrm>
          <a:prstGeom prst="rect">
            <a:avLst/>
          </a:prstGeom>
        </p:spPr>
      </p:pic>
    </p:spTree>
    <p:extLst>
      <p:ext uri="{BB962C8B-B14F-4D97-AF65-F5344CB8AC3E}">
        <p14:creationId xmlns:p14="http://schemas.microsoft.com/office/powerpoint/2010/main" val="22405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ED3A-EDB9-784C-82ED-9172C354B83E}"/>
              </a:ext>
            </a:extLst>
          </p:cNvPr>
          <p:cNvSpPr>
            <a:spLocks noGrp="1"/>
          </p:cNvSpPr>
          <p:nvPr>
            <p:ph type="title"/>
          </p:nvPr>
        </p:nvSpPr>
        <p:spPr>
          <a:xfrm>
            <a:off x="619759" y="764373"/>
            <a:ext cx="6257291" cy="1293028"/>
          </a:xfrm>
        </p:spPr>
        <p:txBody>
          <a:bodyPr>
            <a:normAutofit/>
          </a:bodyPr>
          <a:lstStyle/>
          <a:p>
            <a:r>
              <a:rPr lang="en-US" b="1"/>
              <a:t>Content</a:t>
            </a:r>
            <a:endParaRPr lang="en-US" b="1" dirty="0"/>
          </a:p>
        </p:txBody>
      </p:sp>
      <p:sp useBgFill="1">
        <p:nvSpPr>
          <p:cNvPr id="11" name="Rectangle 10">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6BAA0C-B1D1-AE41-9CB1-31E222E10B24}"/>
              </a:ext>
            </a:extLst>
          </p:cNvPr>
          <p:cNvPicPr>
            <a:picLocks noChangeAspect="1"/>
          </p:cNvPicPr>
          <p:nvPr/>
        </p:nvPicPr>
        <p:blipFill rotWithShape="1">
          <a:blip r:embed="rId2"/>
          <a:srcRect r="3357"/>
          <a:stretch/>
        </p:blipFill>
        <p:spPr>
          <a:xfrm>
            <a:off x="7519416" y="10"/>
            <a:ext cx="4672584" cy="6857989"/>
          </a:xfrm>
          <a:prstGeom prst="rect">
            <a:avLst/>
          </a:prstGeom>
        </p:spPr>
      </p:pic>
      <p:graphicFrame>
        <p:nvGraphicFramePr>
          <p:cNvPr id="6" name="Content Placeholder 2">
            <a:extLst>
              <a:ext uri="{FF2B5EF4-FFF2-40B4-BE49-F238E27FC236}">
                <a16:creationId xmlns:a16="http://schemas.microsoft.com/office/drawing/2014/main" id="{634315F6-6902-4BEE-9303-6CE00FAC4A42}"/>
              </a:ext>
            </a:extLst>
          </p:cNvPr>
          <p:cNvGraphicFramePr>
            <a:graphicFrameLocks noGrp="1"/>
          </p:cNvGraphicFramePr>
          <p:nvPr>
            <p:ph idx="1"/>
            <p:extLst>
              <p:ext uri="{D42A27DB-BD31-4B8C-83A1-F6EECF244321}">
                <p14:modId xmlns:p14="http://schemas.microsoft.com/office/powerpoint/2010/main" val="1368601566"/>
              </p:ext>
            </p:extLst>
          </p:nvPr>
        </p:nvGraphicFramePr>
        <p:xfrm>
          <a:off x="619760" y="2194560"/>
          <a:ext cx="625729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8A35562-6C00-5140-B9F9-978D88274A5D}"/>
              </a:ext>
            </a:extLst>
          </p:cNvPr>
          <p:cNvSpPr txBox="1"/>
          <p:nvPr/>
        </p:nvSpPr>
        <p:spPr>
          <a:xfrm>
            <a:off x="7653021" y="5562600"/>
            <a:ext cx="4405373" cy="369332"/>
          </a:xfrm>
          <a:prstGeom prst="rect">
            <a:avLst/>
          </a:prstGeom>
          <a:noFill/>
        </p:spPr>
        <p:txBody>
          <a:bodyPr wrap="none" rtlCol="0">
            <a:spAutoFit/>
          </a:bodyPr>
          <a:lstStyle/>
          <a:p>
            <a:r>
              <a:rPr lang="en-US" b="1" dirty="0"/>
              <a:t>Available here: https://</a:t>
            </a:r>
            <a:r>
              <a:rPr lang="en-US" b="1" dirty="0" err="1"/>
              <a:t>goo.gl</a:t>
            </a:r>
            <a:r>
              <a:rPr lang="en-US" b="1" dirty="0"/>
              <a:t>/SUATq1</a:t>
            </a:r>
          </a:p>
        </p:txBody>
      </p:sp>
    </p:spTree>
    <p:extLst>
      <p:ext uri="{BB962C8B-B14F-4D97-AF65-F5344CB8AC3E}">
        <p14:creationId xmlns:p14="http://schemas.microsoft.com/office/powerpoint/2010/main" val="597263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p:txBody>
          <a:bodyPr/>
          <a:lstStyle/>
          <a:p>
            <a:r>
              <a:rPr lang="en-US" dirty="0"/>
              <a:t>Chemical Composition of the fluid. </a:t>
            </a:r>
          </a:p>
          <a:p>
            <a:r>
              <a:rPr lang="en-US" dirty="0"/>
              <a:t>Considering scaling in Production Well</a:t>
            </a:r>
          </a:p>
          <a:p>
            <a:r>
              <a:rPr lang="en-US" dirty="0"/>
              <a:t>Kinetics of the reaction </a:t>
            </a:r>
          </a:p>
          <a:p>
            <a:r>
              <a:rPr lang="en-US" dirty="0"/>
              <a:t>Other types of scaling</a:t>
            </a:r>
          </a:p>
        </p:txBody>
      </p:sp>
      <p:pic>
        <p:nvPicPr>
          <p:cNvPr id="5" name="Picture 4">
            <a:extLst>
              <a:ext uri="{FF2B5EF4-FFF2-40B4-BE49-F238E27FC236}">
                <a16:creationId xmlns:a16="http://schemas.microsoft.com/office/drawing/2014/main" id="{BBBF7A3D-5DD7-584A-8097-66D8A658C9B5}"/>
              </a:ext>
            </a:extLst>
          </p:cNvPr>
          <p:cNvPicPr>
            <a:picLocks noChangeAspect="1"/>
          </p:cNvPicPr>
          <p:nvPr/>
        </p:nvPicPr>
        <p:blipFill>
          <a:blip r:embed="rId2"/>
          <a:stretch>
            <a:fillRect/>
          </a:stretch>
        </p:blipFill>
        <p:spPr>
          <a:xfrm>
            <a:off x="9035562" y="3701562"/>
            <a:ext cx="3156438" cy="3156438"/>
          </a:xfrm>
          <a:prstGeom prst="rect">
            <a:avLst/>
          </a:prstGeom>
        </p:spPr>
      </p:pic>
    </p:spTree>
    <p:extLst>
      <p:ext uri="{BB962C8B-B14F-4D97-AF65-F5344CB8AC3E}">
        <p14:creationId xmlns:p14="http://schemas.microsoft.com/office/powerpoint/2010/main" val="139929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FFA2-EE31-2441-934F-606638423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3A6EC8-E564-1E42-8770-C3D7EC364A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18EC95-D115-B946-877C-53654C024B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8269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p:txBody>
          <a:bodyPr>
            <a:normAutofit fontScale="70000" lnSpcReduction="20000"/>
          </a:bodyPr>
          <a:lstStyle/>
          <a:p>
            <a:r>
              <a:rPr lang="en-US" dirty="0"/>
              <a:t>[1] Kevin L Brown et al. Mineral scaling in geothermal power production. United Nations University, 2013.</a:t>
            </a:r>
          </a:p>
          <a:p>
            <a:r>
              <a:rPr lang="en-US" dirty="0"/>
              <a:t>[2] Riccardo </a:t>
            </a:r>
            <a:r>
              <a:rPr lang="en-US" dirty="0" err="1"/>
              <a:t>Corsi</a:t>
            </a:r>
            <a:r>
              <a:rPr lang="en-US" dirty="0"/>
              <a:t>. Scaling and corrosion in geothermal equipment: problems and preventive measures.</a:t>
            </a:r>
          </a:p>
          <a:p>
            <a:r>
              <a:rPr lang="en-US" dirty="0" err="1"/>
              <a:t>Geothermics</a:t>
            </a:r>
            <a:r>
              <a:rPr lang="en-US" dirty="0"/>
              <a:t>, 15(5-6):839–856, 1986.</a:t>
            </a:r>
          </a:p>
          <a:p>
            <a:r>
              <a:rPr lang="en-US" dirty="0"/>
              <a:t>[3] EIA. </a:t>
            </a:r>
            <a:r>
              <a:rPr lang="en-US" dirty="0" err="1"/>
              <a:t>Eia</a:t>
            </a:r>
            <a:r>
              <a:rPr lang="en-US" dirty="0"/>
              <a:t> projects 28% increase in world energy use by 2040. 2017. URL https://</a:t>
            </a:r>
            <a:r>
              <a:rPr lang="en-US" dirty="0" err="1"/>
              <a:t>www.eia.gov</a:t>
            </a:r>
            <a:r>
              <a:rPr lang="en-US" dirty="0"/>
              <a:t>/</a:t>
            </a:r>
          </a:p>
          <a:p>
            <a:r>
              <a:rPr lang="en-US" dirty="0" err="1"/>
              <a:t>todayinenergy</a:t>
            </a:r>
            <a:r>
              <a:rPr lang="en-US" dirty="0"/>
              <a:t>/</a:t>
            </a:r>
            <a:r>
              <a:rPr lang="en-US" dirty="0" err="1"/>
              <a:t>detail.php?id</a:t>
            </a:r>
            <a:r>
              <a:rPr lang="en-US" dirty="0"/>
              <a:t>=32912.</a:t>
            </a:r>
          </a:p>
          <a:p>
            <a:r>
              <a:rPr lang="en-US" dirty="0"/>
              <a:t>[4] N. </a:t>
            </a:r>
            <a:r>
              <a:rPr lang="en-US" dirty="0" err="1"/>
              <a:t>Hilal</a:t>
            </a:r>
            <a:r>
              <a:rPr lang="en-US" dirty="0"/>
              <a:t>, H. Al-</a:t>
            </a:r>
            <a:r>
              <a:rPr lang="en-US" dirty="0" err="1"/>
              <a:t>Zoubi</a:t>
            </a:r>
            <a:r>
              <a:rPr lang="en-US" dirty="0"/>
              <a:t>, N.A. Darwish, A.W. </a:t>
            </a:r>
            <a:r>
              <a:rPr lang="en-US" dirty="0" err="1"/>
              <a:t>Mohamma</a:t>
            </a:r>
            <a:r>
              <a:rPr lang="en-US" dirty="0"/>
              <a:t>, and M. Abu Arabi. A comprehensive review of</a:t>
            </a:r>
          </a:p>
          <a:p>
            <a:r>
              <a:rPr lang="en-US" dirty="0"/>
              <a:t>nanofiltration </a:t>
            </a:r>
            <a:r>
              <a:rPr lang="en-US" dirty="0" err="1"/>
              <a:t>membranes:treatment</a:t>
            </a:r>
            <a:r>
              <a:rPr lang="en-US" dirty="0"/>
              <a:t>, pretreatment, modelling, and atomic force microscopy. Desalination,</a:t>
            </a:r>
          </a:p>
          <a:p>
            <a:r>
              <a:rPr lang="en-US" dirty="0"/>
              <a:t>170(3):281 – 308, 2004. ISSN 0011-9164. </a:t>
            </a:r>
            <a:r>
              <a:rPr lang="en-US" dirty="0" err="1"/>
              <a:t>doi</a:t>
            </a:r>
            <a:r>
              <a:rPr lang="en-US" dirty="0"/>
              <a:t>: https://</a:t>
            </a:r>
            <a:r>
              <a:rPr lang="en-US" dirty="0" err="1"/>
              <a:t>doi.org</a:t>
            </a:r>
            <a:r>
              <a:rPr lang="en-US" dirty="0"/>
              <a:t>/10.1016/j.desal.2004.01.007. URL</a:t>
            </a:r>
          </a:p>
          <a:p>
            <a:r>
              <a:rPr lang="en-US" dirty="0"/>
              <a:t>http://</a:t>
            </a:r>
            <a:r>
              <a:rPr lang="en-US" dirty="0" err="1"/>
              <a:t>www.sciencedirect.com</a:t>
            </a:r>
            <a:r>
              <a:rPr lang="en-US" dirty="0"/>
              <a:t>/science/article/</a:t>
            </a:r>
            <a:r>
              <a:rPr lang="en-US" dirty="0" err="1"/>
              <a:t>pii</a:t>
            </a:r>
            <a:r>
              <a:rPr lang="en-US" dirty="0"/>
              <a:t>/S0011916404800328.</a:t>
            </a:r>
          </a:p>
          <a:p>
            <a:r>
              <a:rPr lang="en-US" dirty="0"/>
              <a:t>[5] "mineral saturation index.". mineral saturation index, 2018. URL https://www.</a:t>
            </a:r>
          </a:p>
          <a:p>
            <a:r>
              <a:rPr lang="en-US" dirty="0" err="1"/>
              <a:t>encyclopedia.com</a:t>
            </a:r>
            <a:r>
              <a:rPr lang="en-US" dirty="0"/>
              <a:t>/science/dictionaries-thesauruses-pictures-and-press-releases/</a:t>
            </a:r>
          </a:p>
          <a:p>
            <a:r>
              <a:rPr lang="en-US" dirty="0"/>
              <a:t>mineral-saturation-index.</a:t>
            </a:r>
          </a:p>
          <a:p>
            <a:endParaRPr lang="en-US" dirty="0"/>
          </a:p>
        </p:txBody>
      </p:sp>
    </p:spTree>
    <p:extLst>
      <p:ext uri="{BB962C8B-B14F-4D97-AF65-F5344CB8AC3E}">
        <p14:creationId xmlns:p14="http://schemas.microsoft.com/office/powerpoint/2010/main" val="2596405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p:txBody>
          <a:bodyPr>
            <a:normAutofit fontScale="85000" lnSpcReduction="20000"/>
          </a:bodyPr>
          <a:lstStyle/>
          <a:p>
            <a:r>
              <a:rPr lang="en-US" dirty="0"/>
              <a:t>[6] </a:t>
            </a:r>
            <a:r>
              <a:rPr lang="en-US" dirty="0" err="1"/>
              <a:t>Cüneyt</a:t>
            </a:r>
            <a:r>
              <a:rPr lang="en-US" dirty="0"/>
              <a:t> Kaya, </a:t>
            </a:r>
            <a:r>
              <a:rPr lang="en-US" dirty="0" err="1"/>
              <a:t>Gökhan</a:t>
            </a:r>
            <a:r>
              <a:rPr lang="en-US" dirty="0"/>
              <a:t> </a:t>
            </a:r>
            <a:r>
              <a:rPr lang="en-US" dirty="0" err="1"/>
              <a:t>Sert</a:t>
            </a:r>
            <a:r>
              <a:rPr lang="en-US" dirty="0"/>
              <a:t>, </a:t>
            </a:r>
            <a:r>
              <a:rPr lang="en-US" dirty="0" err="1"/>
              <a:t>Nalan</a:t>
            </a:r>
            <a:r>
              <a:rPr lang="en-US" dirty="0"/>
              <a:t> </a:t>
            </a:r>
            <a:r>
              <a:rPr lang="en-US" dirty="0" err="1"/>
              <a:t>Kabay</a:t>
            </a:r>
            <a:r>
              <a:rPr lang="en-US" dirty="0"/>
              <a:t>, Mü¸</a:t>
            </a:r>
            <a:r>
              <a:rPr lang="en-US" dirty="0" err="1"/>
              <a:t>serref</a:t>
            </a:r>
            <a:r>
              <a:rPr lang="en-US" dirty="0"/>
              <a:t> </a:t>
            </a:r>
            <a:r>
              <a:rPr lang="en-US" dirty="0" err="1"/>
              <a:t>Arda</a:t>
            </a:r>
            <a:r>
              <a:rPr lang="en-US" dirty="0"/>
              <a:t>, </a:t>
            </a:r>
            <a:r>
              <a:rPr lang="en-US" dirty="0" err="1"/>
              <a:t>Mithat</a:t>
            </a:r>
            <a:r>
              <a:rPr lang="en-US" dirty="0"/>
              <a:t> </a:t>
            </a:r>
            <a:r>
              <a:rPr lang="en-US" dirty="0" err="1"/>
              <a:t>Yüksel</a:t>
            </a:r>
            <a:r>
              <a:rPr lang="en-US" dirty="0"/>
              <a:t>, and </a:t>
            </a:r>
            <a:r>
              <a:rPr lang="en-US" dirty="0" err="1"/>
              <a:t>Özdemir</a:t>
            </a:r>
            <a:r>
              <a:rPr lang="en-US" dirty="0"/>
              <a:t> </a:t>
            </a:r>
            <a:r>
              <a:rPr lang="en-US" dirty="0" err="1"/>
              <a:t>Egemen</a:t>
            </a:r>
            <a:r>
              <a:rPr lang="en-US" dirty="0"/>
              <a:t>. Pretreatment</a:t>
            </a:r>
          </a:p>
          <a:p>
            <a:r>
              <a:rPr lang="en-US" dirty="0"/>
              <a:t>with nanofiltration (</a:t>
            </a:r>
            <a:r>
              <a:rPr lang="en-US" dirty="0" err="1"/>
              <a:t>nf</a:t>
            </a:r>
            <a:r>
              <a:rPr lang="en-US" dirty="0"/>
              <a:t> ) in seawater desalination—preliminary integrated membrane tests in</a:t>
            </a:r>
          </a:p>
          <a:p>
            <a:r>
              <a:rPr lang="en-US" dirty="0" err="1"/>
              <a:t>urla</a:t>
            </a:r>
            <a:r>
              <a:rPr lang="en-US" dirty="0"/>
              <a:t>, turkey. Desalination, 369:10 – 17, 2015. ISSN 0011-9164. </a:t>
            </a:r>
            <a:r>
              <a:rPr lang="en-US" dirty="0" err="1"/>
              <a:t>doi</a:t>
            </a:r>
            <a:r>
              <a:rPr lang="en-US" dirty="0"/>
              <a:t>: https://</a:t>
            </a:r>
            <a:r>
              <a:rPr lang="en-US" dirty="0" err="1"/>
              <a:t>doi.org</a:t>
            </a:r>
            <a:r>
              <a:rPr lang="en-US" dirty="0"/>
              <a:t>/10.1016/j.desal.2015.</a:t>
            </a:r>
          </a:p>
          <a:p>
            <a:r>
              <a:rPr lang="en-US" dirty="0"/>
              <a:t>04.029. URL http://</a:t>
            </a:r>
            <a:r>
              <a:rPr lang="en-US" dirty="0" err="1"/>
              <a:t>www.sciencedirect.com</a:t>
            </a:r>
            <a:r>
              <a:rPr lang="en-US" dirty="0"/>
              <a:t>/science/article/</a:t>
            </a:r>
            <a:r>
              <a:rPr lang="en-US" dirty="0" err="1"/>
              <a:t>pii</a:t>
            </a:r>
            <a:r>
              <a:rPr lang="en-US" dirty="0"/>
              <a:t>/S0011916415002829.</a:t>
            </a:r>
          </a:p>
          <a:p>
            <a:r>
              <a:rPr lang="en-US" dirty="0"/>
              <a:t>[7] </a:t>
            </a:r>
            <a:r>
              <a:rPr lang="en-US" dirty="0" err="1"/>
              <a:t>Petar</a:t>
            </a:r>
            <a:r>
              <a:rPr lang="en-US" dirty="0"/>
              <a:t> </a:t>
            </a:r>
            <a:r>
              <a:rPr lang="en-US" dirty="0" err="1"/>
              <a:t>Papic</a:t>
            </a:r>
            <a:r>
              <a:rPr lang="en-US" dirty="0"/>
              <a:t>. Scaling and corrosion potential of selected geothermal waters in Serbia. United Nations</a:t>
            </a:r>
          </a:p>
          <a:p>
            <a:r>
              <a:rPr lang="en-US" dirty="0"/>
              <a:t>University, 1991.</a:t>
            </a:r>
          </a:p>
          <a:p>
            <a:r>
              <a:rPr lang="en-US" dirty="0"/>
              <a:t>[8] </a:t>
            </a:r>
            <a:r>
              <a:rPr lang="en-US" dirty="0" err="1"/>
              <a:t>Kristján</a:t>
            </a:r>
            <a:r>
              <a:rPr lang="en-US" dirty="0"/>
              <a:t> </a:t>
            </a:r>
            <a:r>
              <a:rPr lang="en-US" dirty="0" err="1"/>
              <a:t>Saemundsson</a:t>
            </a:r>
            <a:r>
              <a:rPr lang="en-US" dirty="0"/>
              <a:t> et al. Geothermal systems in global perspective. 2013.</a:t>
            </a:r>
          </a:p>
          <a:p>
            <a:r>
              <a:rPr lang="en-US" dirty="0"/>
              <a:t>[9] V. Stefansson. Global perspective on geothermal energy. 1:11 vol.1–, July 2002. </a:t>
            </a:r>
            <a:r>
              <a:rPr lang="en-US" dirty="0" err="1"/>
              <a:t>doi</a:t>
            </a:r>
            <a:r>
              <a:rPr lang="en-US" dirty="0"/>
              <a:t>: 10.1109/PESS.2002.</a:t>
            </a:r>
          </a:p>
          <a:p>
            <a:r>
              <a:rPr lang="en-US" dirty="0"/>
              <a:t>1043163.</a:t>
            </a:r>
          </a:p>
          <a:p>
            <a:endParaRPr lang="en-US" dirty="0"/>
          </a:p>
        </p:txBody>
      </p:sp>
    </p:spTree>
    <p:extLst>
      <p:ext uri="{BB962C8B-B14F-4D97-AF65-F5344CB8AC3E}">
        <p14:creationId xmlns:p14="http://schemas.microsoft.com/office/powerpoint/2010/main" val="312855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p:txBody>
          <a:bodyPr/>
          <a:lstStyle/>
          <a:p>
            <a:r>
              <a:rPr lang="en-US" dirty="0"/>
              <a:t>[10] Barbara </a:t>
            </a:r>
            <a:r>
              <a:rPr lang="en-US" dirty="0" err="1"/>
              <a:t>Tomaszewska</a:t>
            </a:r>
            <a:r>
              <a:rPr lang="en-US" dirty="0"/>
              <a:t> </a:t>
            </a:r>
            <a:r>
              <a:rPr lang="en-US" dirty="0" err="1"/>
              <a:t>andMagdalena</a:t>
            </a:r>
            <a:r>
              <a:rPr lang="en-US" dirty="0"/>
              <a:t> </a:t>
            </a:r>
            <a:r>
              <a:rPr lang="en-US" dirty="0" err="1"/>
              <a:t>Tyszer</a:t>
            </a:r>
            <a:r>
              <a:rPr lang="en-US" dirty="0"/>
              <a:t>. Assessment of the influence of temperature and pressure</a:t>
            </a:r>
          </a:p>
          <a:p>
            <a:r>
              <a:rPr lang="en-US" dirty="0"/>
              <a:t>on the prediction of the precipitation of minerals during the desalination process. Desalination, 424:</a:t>
            </a:r>
          </a:p>
          <a:p>
            <a:r>
              <a:rPr lang="en-US" dirty="0"/>
              <a:t>102–109, 2017.</a:t>
            </a:r>
          </a:p>
          <a:p>
            <a:r>
              <a:rPr lang="en-US" dirty="0"/>
              <a:t>[11] </a:t>
            </a:r>
            <a:r>
              <a:rPr lang="en-US" dirty="0" err="1"/>
              <a:t>TWVan</a:t>
            </a:r>
            <a:r>
              <a:rPr lang="en-US" dirty="0"/>
              <a:t> den Ende. Mineral scaling in geothermal wells. 2012.</a:t>
            </a:r>
          </a:p>
          <a:p>
            <a:r>
              <a:rPr lang="en-US" dirty="0"/>
              <a:t>[12] Valdemar de </a:t>
            </a:r>
            <a:r>
              <a:rPr lang="en-US" dirty="0" err="1"/>
              <a:t>Viveiros</a:t>
            </a:r>
            <a:r>
              <a:rPr lang="en-US" dirty="0"/>
              <a:t> Pereira et al. Calcium carbonate scaling control in geothermal well pv8 in </a:t>
            </a:r>
            <a:r>
              <a:rPr lang="en-US" dirty="0" err="1"/>
              <a:t>sao</a:t>
            </a:r>
            <a:endParaRPr lang="en-US" dirty="0"/>
          </a:p>
          <a:p>
            <a:r>
              <a:rPr lang="en-US" dirty="0" err="1"/>
              <a:t>miguel</a:t>
            </a:r>
            <a:r>
              <a:rPr lang="en-US" dirty="0"/>
              <a:t>, </a:t>
            </a:r>
            <a:r>
              <a:rPr lang="en-US" dirty="0" err="1"/>
              <a:t>azores</a:t>
            </a:r>
            <a:r>
              <a:rPr lang="en-US" dirty="0"/>
              <a:t>, combining chemical inhibition and mechanical reaming. 2015.</a:t>
            </a:r>
          </a:p>
          <a:p>
            <a:endParaRPr lang="en-US" dirty="0"/>
          </a:p>
        </p:txBody>
      </p:sp>
    </p:spTree>
    <p:extLst>
      <p:ext uri="{BB962C8B-B14F-4D97-AF65-F5344CB8AC3E}">
        <p14:creationId xmlns:p14="http://schemas.microsoft.com/office/powerpoint/2010/main" val="1904401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5" name="Rectangle 10">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w="31750">
            <a:solidFill>
              <a:srgbClr val="7AE4FF"/>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0237D8-D13F-CC44-B2AE-720333610231}"/>
              </a:ext>
            </a:extLst>
          </p:cNvPr>
          <p:cNvPicPr>
            <a:picLocks noChangeAspect="1"/>
          </p:cNvPicPr>
          <p:nvPr/>
        </p:nvPicPr>
        <p:blipFill>
          <a:blip r:embed="rId3"/>
          <a:stretch>
            <a:fillRect/>
          </a:stretch>
        </p:blipFill>
        <p:spPr>
          <a:xfrm rot="5400000">
            <a:off x="3540252" y="223909"/>
            <a:ext cx="5111496" cy="6410182"/>
          </a:xfrm>
          <a:prstGeom prst="rect">
            <a:avLst/>
          </a:prstGeom>
          <a:ln w="31750" cap="sq">
            <a:noFill/>
            <a:miter lim="800000"/>
          </a:ln>
        </p:spPr>
      </p:pic>
    </p:spTree>
    <p:extLst>
      <p:ext uri="{BB962C8B-B14F-4D97-AF65-F5344CB8AC3E}">
        <p14:creationId xmlns:p14="http://schemas.microsoft.com/office/powerpoint/2010/main" val="977521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8">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1" name="Rectangle 10">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w="31750">
            <a:solidFill>
              <a:srgbClr val="82A0CF"/>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1E142D-79DE-E540-8380-3DF5B331B1D9}"/>
              </a:ext>
            </a:extLst>
          </p:cNvPr>
          <p:cNvPicPr>
            <a:picLocks noChangeAspect="1"/>
          </p:cNvPicPr>
          <p:nvPr/>
        </p:nvPicPr>
        <p:blipFill>
          <a:blip r:embed="rId3"/>
          <a:stretch>
            <a:fillRect/>
          </a:stretch>
        </p:blipFill>
        <p:spPr>
          <a:xfrm rot="5400000">
            <a:off x="3540252" y="-1485899"/>
            <a:ext cx="5111496" cy="9829799"/>
          </a:xfrm>
          <a:prstGeom prst="rect">
            <a:avLst/>
          </a:prstGeom>
          <a:ln w="31750" cap="sq">
            <a:noFill/>
            <a:miter lim="800000"/>
          </a:ln>
        </p:spPr>
      </p:pic>
    </p:spTree>
    <p:extLst>
      <p:ext uri="{BB962C8B-B14F-4D97-AF65-F5344CB8AC3E}">
        <p14:creationId xmlns:p14="http://schemas.microsoft.com/office/powerpoint/2010/main" val="96938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1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C228F5F0-659A-FE48-A54A-82428B292DBD}"/>
              </a:ext>
            </a:extLst>
          </p:cNvPr>
          <p:cNvSpPr>
            <a:spLocks noGrp="1"/>
          </p:cNvSpPr>
          <p:nvPr>
            <p:ph type="title"/>
          </p:nvPr>
        </p:nvSpPr>
        <p:spPr>
          <a:xfrm>
            <a:off x="8536277" y="673240"/>
            <a:ext cx="3031524" cy="3446373"/>
          </a:xfrm>
          <a:noFill/>
          <a:ln w="19050">
            <a:noFill/>
            <a:prstDash val="dash"/>
          </a:ln>
        </p:spPr>
        <p:txBody>
          <a:bodyPr vert="horz" lIns="91440" tIns="45720" rIns="91440" bIns="45720" rtlCol="0" anchor="b">
            <a:normAutofit/>
          </a:bodyPr>
          <a:lstStyle/>
          <a:p>
            <a:r>
              <a:rPr lang="en-US" sz="3000"/>
              <a:t>INTRODUCTION</a:t>
            </a:r>
          </a:p>
        </p:txBody>
      </p:sp>
      <p:pic>
        <p:nvPicPr>
          <p:cNvPr id="4" name="Picture 3">
            <a:extLst>
              <a:ext uri="{FF2B5EF4-FFF2-40B4-BE49-F238E27FC236}">
                <a16:creationId xmlns:a16="http://schemas.microsoft.com/office/drawing/2014/main" id="{02D03CD9-36F0-6E45-B42F-E21881B58398}"/>
              </a:ext>
            </a:extLst>
          </p:cNvPr>
          <p:cNvPicPr>
            <a:picLocks noChangeAspect="1"/>
          </p:cNvPicPr>
          <p:nvPr/>
        </p:nvPicPr>
        <p:blipFill rotWithShape="1">
          <a:blip r:embed="rId4"/>
          <a:srcRect t="11347" r="2" b="2"/>
          <a:stretch/>
        </p:blipFill>
        <p:spPr>
          <a:xfrm>
            <a:off x="2405" y="10"/>
            <a:ext cx="7794245" cy="6857990"/>
          </a:xfrm>
          <a:prstGeom prst="rect">
            <a:avLst/>
          </a:prstGeom>
        </p:spPr>
      </p:pic>
      <p:sp>
        <p:nvSpPr>
          <p:cNvPr id="26" name="Rectangle 12">
            <a:extLst>
              <a:ext uri="{FF2B5EF4-FFF2-40B4-BE49-F238E27FC236}">
                <a16:creationId xmlns:a16="http://schemas.microsoft.com/office/drawing/2014/main" id="{2DFFD9D3-0E77-42C3-B89D-A987E7760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3C48F185-A6F4-40C2-A466-5CB3F23F2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52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9AB2A385-FB7E-2741-9669-97B04B56F14F}"/>
              </a:ext>
            </a:extLst>
          </p:cNvPr>
          <p:cNvPicPr>
            <a:picLocks noChangeAspect="1"/>
          </p:cNvPicPr>
          <p:nvPr/>
        </p:nvPicPr>
        <p:blipFill rotWithShape="1">
          <a:blip r:embed="rId3"/>
          <a:srcRect l="148" r="-1" b="-1"/>
          <a:stretch/>
        </p:blipFill>
        <p:spPr>
          <a:xfrm>
            <a:off x="20" y="10"/>
            <a:ext cx="12191980" cy="6857990"/>
          </a:xfrm>
          <a:prstGeom prst="rect">
            <a:avLst/>
          </a:prstGeom>
        </p:spPr>
      </p:pic>
      <p:sp>
        <p:nvSpPr>
          <p:cNvPr id="5" name="TextBox 4">
            <a:extLst>
              <a:ext uri="{FF2B5EF4-FFF2-40B4-BE49-F238E27FC236}">
                <a16:creationId xmlns:a16="http://schemas.microsoft.com/office/drawing/2014/main" id="{588AF40C-049B-1A4A-8EBA-9F4FF3119C86}"/>
              </a:ext>
            </a:extLst>
          </p:cNvPr>
          <p:cNvSpPr txBox="1"/>
          <p:nvPr/>
        </p:nvSpPr>
        <p:spPr>
          <a:xfrm>
            <a:off x="6288812" y="6488668"/>
            <a:ext cx="5894562" cy="369332"/>
          </a:xfrm>
          <a:prstGeom prst="rect">
            <a:avLst/>
          </a:prstGeom>
          <a:noFill/>
        </p:spPr>
        <p:txBody>
          <a:bodyPr wrap="none" rtlCol="0">
            <a:spAutoFit/>
          </a:bodyPr>
          <a:lstStyle/>
          <a:p>
            <a:r>
              <a:rPr lang="en-US" dirty="0">
                <a:solidFill>
                  <a:schemeClr val="bg1"/>
                </a:solidFill>
                <a:hlinkClick r:id="rId4"/>
              </a:rPr>
              <a:t>Source</a:t>
            </a:r>
            <a:r>
              <a:rPr lang="en-US" dirty="0"/>
              <a:t>: Drilling the World's Hottest Geothermal Well</a:t>
            </a:r>
          </a:p>
        </p:txBody>
      </p:sp>
    </p:spTree>
    <p:extLst>
      <p:ext uri="{BB962C8B-B14F-4D97-AF65-F5344CB8AC3E}">
        <p14:creationId xmlns:p14="http://schemas.microsoft.com/office/powerpoint/2010/main" val="1330419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37E62C-36E6-7944-8D97-FE9EFE37B084}"/>
              </a:ext>
            </a:extLst>
          </p:cNvPr>
          <p:cNvPicPr>
            <a:picLocks noChangeAspect="1"/>
          </p:cNvPicPr>
          <p:nvPr/>
        </p:nvPicPr>
        <p:blipFill rotWithShape="1">
          <a:blip r:embed="rId2">
            <a:alphaModFix amt="30000"/>
            <a:extLst/>
          </a:blip>
          <a:srcRect l="29746" r="1332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50F0E19E-23B5-1042-A05A-9FE343F065B1}"/>
              </a:ext>
            </a:extLst>
          </p:cNvPr>
          <p:cNvSpPr>
            <a:spLocks noGrp="1"/>
          </p:cNvSpPr>
          <p:nvPr>
            <p:ph type="title"/>
          </p:nvPr>
        </p:nvSpPr>
        <p:spPr>
          <a:xfrm>
            <a:off x="2895600" y="764373"/>
            <a:ext cx="8610600" cy="1293028"/>
          </a:xfrm>
        </p:spPr>
        <p:txBody>
          <a:bodyPr>
            <a:normAutofit/>
          </a:bodyPr>
          <a:lstStyle/>
          <a:p>
            <a:r>
              <a:rPr lang="en-US" dirty="0"/>
              <a:t>Scaling</a:t>
            </a:r>
          </a:p>
        </p:txBody>
      </p:sp>
      <p:sp>
        <p:nvSpPr>
          <p:cNvPr id="3" name="Content Placeholder 2">
            <a:extLst>
              <a:ext uri="{FF2B5EF4-FFF2-40B4-BE49-F238E27FC236}">
                <a16:creationId xmlns:a16="http://schemas.microsoft.com/office/drawing/2014/main" id="{9F06B4AE-15B8-C74A-B8A5-FABA9C76C16E}"/>
              </a:ext>
            </a:extLst>
          </p:cNvPr>
          <p:cNvSpPr>
            <a:spLocks noGrp="1"/>
          </p:cNvSpPr>
          <p:nvPr>
            <p:ph idx="1"/>
          </p:nvPr>
        </p:nvSpPr>
        <p:spPr>
          <a:xfrm>
            <a:off x="685800" y="2584027"/>
            <a:ext cx="10820400" cy="4024125"/>
          </a:xfrm>
        </p:spPr>
        <p:txBody>
          <a:bodyPr>
            <a:normAutofit/>
          </a:bodyPr>
          <a:lstStyle/>
          <a:p>
            <a:pPr marL="0" indent="0" algn="ctr">
              <a:buNone/>
            </a:pPr>
            <a:r>
              <a:rPr lang="en-US" sz="3600" dirty="0"/>
              <a:t>“Although the output rate of </a:t>
            </a:r>
            <a:r>
              <a:rPr lang="en-US" sz="3600" dirty="0" err="1"/>
              <a:t>Dieng</a:t>
            </a:r>
            <a:r>
              <a:rPr lang="en-US" sz="3600" dirty="0"/>
              <a:t> geothermal power plant [in Indonesia] is 60MW, recently it operates around 42MW. The prime cause of this low output is the stoppage of injection pipe caused by scaling”</a:t>
            </a:r>
          </a:p>
          <a:p>
            <a:pPr marL="0" indent="0" algn="r">
              <a:buNone/>
            </a:pPr>
            <a:r>
              <a:rPr lang="en-US" sz="1400" i="1" dirty="0"/>
              <a:t>Source: </a:t>
            </a:r>
            <a:r>
              <a:rPr lang="en-US" sz="1400" i="1" dirty="0" err="1"/>
              <a:t>Geodipa</a:t>
            </a:r>
            <a:endParaRPr lang="en-US" sz="1200" i="1" dirty="0"/>
          </a:p>
        </p:txBody>
      </p:sp>
    </p:spTree>
    <p:extLst>
      <p:ext uri="{BB962C8B-B14F-4D97-AF65-F5344CB8AC3E}">
        <p14:creationId xmlns:p14="http://schemas.microsoft.com/office/powerpoint/2010/main" val="250233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54E7480-09AB-5148-81E2-E413FC9366C8}"/>
              </a:ext>
            </a:extLst>
          </p:cNvPr>
          <p:cNvSpPr>
            <a:spLocks noGrp="1"/>
          </p:cNvSpPr>
          <p:nvPr>
            <p:ph type="title"/>
          </p:nvPr>
        </p:nvSpPr>
        <p:spPr>
          <a:xfrm>
            <a:off x="685800" y="1066163"/>
            <a:ext cx="3306744" cy="5148371"/>
          </a:xfrm>
        </p:spPr>
        <p:txBody>
          <a:bodyPr>
            <a:normAutofit/>
          </a:bodyPr>
          <a:lstStyle/>
          <a:p>
            <a:r>
              <a:rPr lang="en-US" sz="3200" dirty="0"/>
              <a:t>TYPES OF SCALING</a:t>
            </a:r>
          </a:p>
        </p:txBody>
      </p:sp>
      <p:graphicFrame>
        <p:nvGraphicFramePr>
          <p:cNvPr id="5" name="Content Placeholder 2">
            <a:extLst>
              <a:ext uri="{FF2B5EF4-FFF2-40B4-BE49-F238E27FC236}">
                <a16:creationId xmlns:a16="http://schemas.microsoft.com/office/drawing/2014/main" id="{CB98A122-E3A9-440B-83AF-213FE2444FD1}"/>
              </a:ext>
            </a:extLst>
          </p:cNvPr>
          <p:cNvGraphicFramePr>
            <a:graphicFrameLocks noGrp="1"/>
          </p:cNvGraphicFramePr>
          <p:nvPr>
            <p:ph idx="1"/>
            <p:extLst>
              <p:ext uri="{D42A27DB-BD31-4B8C-83A1-F6EECF244321}">
                <p14:modId xmlns:p14="http://schemas.microsoft.com/office/powerpoint/2010/main" val="3677300783"/>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717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p:txBody>
          <a:bodyPr/>
          <a:lstStyle/>
          <a:p>
            <a:r>
              <a:rPr lang="en-US" dirty="0"/>
              <a:t>Carbonate SCALING</a:t>
            </a:r>
          </a:p>
        </p:txBody>
      </p:sp>
      <p:pic>
        <p:nvPicPr>
          <p:cNvPr id="4" name="Picture 3">
            <a:extLst>
              <a:ext uri="{FF2B5EF4-FFF2-40B4-BE49-F238E27FC236}">
                <a16:creationId xmlns:a16="http://schemas.microsoft.com/office/drawing/2014/main" id="{3E680887-541E-8E48-9F31-03ABBC464B33}"/>
              </a:ext>
            </a:extLst>
          </p:cNvPr>
          <p:cNvPicPr>
            <a:picLocks noChangeAspect="1"/>
          </p:cNvPicPr>
          <p:nvPr/>
        </p:nvPicPr>
        <p:blipFill>
          <a:blip r:embed="rId3"/>
          <a:stretch>
            <a:fillRect/>
          </a:stretch>
        </p:blipFill>
        <p:spPr>
          <a:xfrm>
            <a:off x="2759075" y="2590800"/>
            <a:ext cx="6692900" cy="419100"/>
          </a:xfrm>
          <a:prstGeom prst="rect">
            <a:avLst/>
          </a:prstGeom>
        </p:spPr>
      </p:pic>
      <p:pic>
        <p:nvPicPr>
          <p:cNvPr id="5" name="Picture 4">
            <a:extLst>
              <a:ext uri="{FF2B5EF4-FFF2-40B4-BE49-F238E27FC236}">
                <a16:creationId xmlns:a16="http://schemas.microsoft.com/office/drawing/2014/main" id="{A7AA0D15-8090-B947-AE64-9B3AE89EE92F}"/>
              </a:ext>
            </a:extLst>
          </p:cNvPr>
          <p:cNvPicPr>
            <a:picLocks noChangeAspect="1"/>
          </p:cNvPicPr>
          <p:nvPr/>
        </p:nvPicPr>
        <p:blipFill>
          <a:blip r:embed="rId4"/>
          <a:stretch>
            <a:fillRect/>
          </a:stretch>
        </p:blipFill>
        <p:spPr>
          <a:xfrm>
            <a:off x="3375025" y="4308475"/>
            <a:ext cx="5461000" cy="469900"/>
          </a:xfrm>
          <a:prstGeom prst="rect">
            <a:avLst/>
          </a:prstGeom>
        </p:spPr>
      </p:pic>
      <p:pic>
        <p:nvPicPr>
          <p:cNvPr id="6" name="Picture 5">
            <a:extLst>
              <a:ext uri="{FF2B5EF4-FFF2-40B4-BE49-F238E27FC236}">
                <a16:creationId xmlns:a16="http://schemas.microsoft.com/office/drawing/2014/main" id="{596370BA-3429-3246-96A5-4559B1CAFC0A}"/>
              </a:ext>
            </a:extLst>
          </p:cNvPr>
          <p:cNvPicPr>
            <a:picLocks noChangeAspect="1"/>
          </p:cNvPicPr>
          <p:nvPr/>
        </p:nvPicPr>
        <p:blipFill>
          <a:blip r:embed="rId5"/>
          <a:stretch>
            <a:fillRect/>
          </a:stretch>
        </p:blipFill>
        <p:spPr>
          <a:xfrm>
            <a:off x="0" y="3521075"/>
            <a:ext cx="2646603" cy="3359150"/>
          </a:xfrm>
          <a:prstGeom prst="rect">
            <a:avLst/>
          </a:prstGeom>
        </p:spPr>
      </p:pic>
      <p:cxnSp>
        <p:nvCxnSpPr>
          <p:cNvPr id="19" name="Straight Arrow Connector 18">
            <a:extLst>
              <a:ext uri="{FF2B5EF4-FFF2-40B4-BE49-F238E27FC236}">
                <a16:creationId xmlns:a16="http://schemas.microsoft.com/office/drawing/2014/main" id="{68BE62BE-FC8F-784E-9369-9F20D0263C33}"/>
              </a:ext>
            </a:extLst>
          </p:cNvPr>
          <p:cNvCxnSpPr/>
          <p:nvPr/>
        </p:nvCxnSpPr>
        <p:spPr>
          <a:xfrm flipV="1">
            <a:off x="3810000" y="4778375"/>
            <a:ext cx="0" cy="9556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DC835D-2455-EB4B-9410-0902B4109F5A}"/>
              </a:ext>
            </a:extLst>
          </p:cNvPr>
          <p:cNvCxnSpPr/>
          <p:nvPr/>
        </p:nvCxnSpPr>
        <p:spPr>
          <a:xfrm>
            <a:off x="3800475" y="5734050"/>
            <a:ext cx="10953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24F9BD-EB7F-F14D-86E1-A895EBA52E3B}"/>
              </a:ext>
            </a:extLst>
          </p:cNvPr>
          <p:cNvSpPr txBox="1"/>
          <p:nvPr/>
        </p:nvSpPr>
        <p:spPr>
          <a:xfrm flipH="1">
            <a:off x="5084444" y="5219700"/>
            <a:ext cx="5135881" cy="1200329"/>
          </a:xfrm>
          <a:prstGeom prst="rect">
            <a:avLst/>
          </a:prstGeom>
          <a:noFill/>
        </p:spPr>
        <p:txBody>
          <a:bodyPr wrap="square" rtlCol="0">
            <a:spAutoFit/>
          </a:bodyPr>
          <a:lstStyle/>
          <a:p>
            <a:r>
              <a:rPr lang="en-US" dirty="0"/>
              <a:t>Ca</a:t>
            </a:r>
            <a:r>
              <a:rPr lang="en-US" baseline="30000" dirty="0"/>
              <a:t>2+ </a:t>
            </a:r>
            <a:r>
              <a:rPr lang="en-US" dirty="0"/>
              <a:t>concentration depends upon</a:t>
            </a:r>
          </a:p>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Partial Pressure of CO</a:t>
            </a:r>
            <a:r>
              <a:rPr lang="en-US" baseline="-25000" dirty="0"/>
              <a:t>2</a:t>
            </a:r>
            <a:endParaRPr lang="en-US" dirty="0"/>
          </a:p>
          <a:p>
            <a:pPr marL="285750" indent="-285750">
              <a:buFont typeface="Arial" panose="020B0604020202020204" pitchFamily="34" charset="0"/>
              <a:buChar char="•"/>
            </a:pPr>
            <a:r>
              <a:rPr lang="en-US" dirty="0"/>
              <a:t>Ionic Strength</a:t>
            </a:r>
          </a:p>
        </p:txBody>
      </p:sp>
    </p:spTree>
    <p:extLst>
      <p:ext uri="{BB962C8B-B14F-4D97-AF65-F5344CB8AC3E}">
        <p14:creationId xmlns:p14="http://schemas.microsoft.com/office/powerpoint/2010/main" val="350928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ECB0C-B0EC-BE4C-8CB3-00EDEE6D79A2}"/>
              </a:ext>
            </a:extLst>
          </p:cNvPr>
          <p:cNvPicPr>
            <a:picLocks noChangeAspect="1"/>
          </p:cNvPicPr>
          <p:nvPr/>
        </p:nvPicPr>
        <p:blipFill rotWithShape="1">
          <a:blip r:embed="rId2">
            <a:alphaModFix amt="20000"/>
            <a:extLst/>
          </a:blip>
          <a:srcRect b="7567"/>
          <a:stretch/>
        </p:blipFill>
        <p:spPr>
          <a:xfrm>
            <a:off x="20" y="10"/>
            <a:ext cx="12191980" cy="6857990"/>
          </a:xfrm>
          <a:prstGeom prst="rect">
            <a:avLst/>
          </a:prstGeom>
        </p:spPr>
      </p:pic>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2895600" y="764373"/>
            <a:ext cx="8610600" cy="1293028"/>
          </a:xfrm>
        </p:spPr>
        <p:txBody>
          <a:bodyPr>
            <a:normAutofit/>
          </a:bodyPr>
          <a:lstStyle/>
          <a:p>
            <a:r>
              <a:rPr lang="en-US" dirty="0"/>
              <a:t>SATURATION INDEX</a:t>
            </a:r>
          </a:p>
        </p:txBody>
      </p:sp>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a:xfrm>
            <a:off x="685800" y="2194560"/>
            <a:ext cx="10820400" cy="4024125"/>
          </a:xfrm>
        </p:spPr>
        <p:txBody>
          <a:bodyPr>
            <a:normAutofit/>
          </a:bodyPr>
          <a:lstStyle/>
          <a:p>
            <a:pPr marL="0" indent="0" algn="ctr">
              <a:buNone/>
            </a:pPr>
            <a:r>
              <a:rPr lang="en-US" sz="3600" b="1" dirty="0"/>
              <a:t> An index showing whether a water will tend to dissolve or precipitate a particular mineral. Its value is negative when the mineral may be dissolved, positive when it may be precipitated, and zero when the water and mineral are at </a:t>
            </a:r>
            <a:r>
              <a:rPr lang="en-US" sz="3600" b="1" dirty="0">
                <a:hlinkClick r:id="rId3"/>
              </a:rPr>
              <a:t>chemical equilibrium</a:t>
            </a:r>
            <a:r>
              <a:rPr lang="en-US" sz="3600" b="1" dirty="0"/>
              <a:t>.</a:t>
            </a:r>
          </a:p>
        </p:txBody>
      </p:sp>
    </p:spTree>
    <p:extLst>
      <p:ext uri="{BB962C8B-B14F-4D97-AF65-F5344CB8AC3E}">
        <p14:creationId xmlns:p14="http://schemas.microsoft.com/office/powerpoint/2010/main" val="327034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7F3C-2154-BF42-8559-FF1185205495}"/>
              </a:ext>
            </a:extLst>
          </p:cNvPr>
          <p:cNvSpPr>
            <a:spLocks noGrp="1"/>
          </p:cNvSpPr>
          <p:nvPr>
            <p:ph type="title"/>
          </p:nvPr>
        </p:nvSpPr>
        <p:spPr>
          <a:xfrm>
            <a:off x="2895600" y="764373"/>
            <a:ext cx="8610600" cy="1293028"/>
          </a:xfrm>
        </p:spPr>
        <p:txBody>
          <a:bodyPr>
            <a:normAutofit/>
          </a:bodyPr>
          <a:lstStyle/>
          <a:p>
            <a:r>
              <a:rPr lang="en-US" dirty="0"/>
              <a:t>PREVENTION</a:t>
            </a:r>
          </a:p>
        </p:txBody>
      </p:sp>
      <p:sp>
        <p:nvSpPr>
          <p:cNvPr id="3" name="Content Placeholder 2">
            <a:extLst>
              <a:ext uri="{FF2B5EF4-FFF2-40B4-BE49-F238E27FC236}">
                <a16:creationId xmlns:a16="http://schemas.microsoft.com/office/drawing/2014/main" id="{2B9B423D-197D-254A-A2D3-A6FE5F9E5AFB}"/>
              </a:ext>
            </a:extLst>
          </p:cNvPr>
          <p:cNvSpPr>
            <a:spLocks noGrp="1"/>
          </p:cNvSpPr>
          <p:nvPr>
            <p:ph idx="1"/>
          </p:nvPr>
        </p:nvSpPr>
        <p:spPr>
          <a:xfrm>
            <a:off x="677333" y="2194560"/>
            <a:ext cx="5816600" cy="4024125"/>
          </a:xfrm>
        </p:spPr>
        <p:txBody>
          <a:bodyPr>
            <a:normAutofit/>
          </a:bodyPr>
          <a:lstStyle/>
          <a:p>
            <a:r>
              <a:rPr lang="en-US" dirty="0"/>
              <a:t>Acting on CO</a:t>
            </a:r>
            <a:r>
              <a:rPr lang="en-US" baseline="-25000" dirty="0"/>
              <a:t>2</a:t>
            </a:r>
            <a:r>
              <a:rPr lang="en-US" dirty="0"/>
              <a:t> partial pressure </a:t>
            </a:r>
          </a:p>
          <a:p>
            <a:r>
              <a:rPr lang="en-US" dirty="0"/>
              <a:t>Acting on pH of the solution</a:t>
            </a:r>
          </a:p>
          <a:p>
            <a:r>
              <a:rPr lang="en-US" dirty="0"/>
              <a:t>Using chemical additives</a:t>
            </a:r>
          </a:p>
        </p:txBody>
      </p:sp>
      <p:pic>
        <p:nvPicPr>
          <p:cNvPr id="9" name="Graphic 6" descr="Scientist">
            <a:extLst>
              <a:ext uri="{FF2B5EF4-FFF2-40B4-BE49-F238E27FC236}">
                <a16:creationId xmlns:a16="http://schemas.microsoft.com/office/drawing/2014/main" id="{3D9135BA-7488-4C89-B375-6A9E25D227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5931" y="2272748"/>
            <a:ext cx="3639337" cy="3639337"/>
          </a:xfrm>
          <a:prstGeom prst="rect">
            <a:avLst/>
          </a:prstGeom>
        </p:spPr>
      </p:pic>
    </p:spTree>
    <p:extLst>
      <p:ext uri="{BB962C8B-B14F-4D97-AF65-F5344CB8AC3E}">
        <p14:creationId xmlns:p14="http://schemas.microsoft.com/office/powerpoint/2010/main" val="277286668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987</TotalTime>
  <Words>662</Words>
  <Application>Microsoft Macintosh PowerPoint</Application>
  <PresentationFormat>Widescreen</PresentationFormat>
  <Paragraphs>77</Paragraphs>
  <Slides>26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Vapor Trail</vt:lpstr>
      <vt:lpstr>Effect of  mineral scaling on geothermal wells </vt:lpstr>
      <vt:lpstr>Content</vt:lpstr>
      <vt:lpstr>INTRODUCTION</vt:lpstr>
      <vt:lpstr>PowerPoint Presentation</vt:lpstr>
      <vt:lpstr>Scaling</vt:lpstr>
      <vt:lpstr>TYPES OF SCALING</vt:lpstr>
      <vt:lpstr>Carbonate SCALING</vt:lpstr>
      <vt:lpstr>SATURATION INDEX</vt:lpstr>
      <vt:lpstr>PREVENTION</vt:lpstr>
      <vt:lpstr>CONCEPTUAL MODEL</vt:lpstr>
      <vt:lpstr>PowerPoint Presentation</vt:lpstr>
      <vt:lpstr>HYDROGEOCHEMICAL MODELLING</vt:lpstr>
      <vt:lpstr>PHREEQC SIMULATION</vt:lpstr>
      <vt:lpstr>RESULTS</vt:lpstr>
      <vt:lpstr>70% pure water 30% brine</vt:lpstr>
      <vt:lpstr>30% pure water 70% brine</vt:lpstr>
      <vt:lpstr>50% pure water 50% brine</vt:lpstr>
      <vt:lpstr>99% pure water 01% brine</vt:lpstr>
      <vt:lpstr>01% pure water 99% brine</vt:lpstr>
      <vt:lpstr>DISCUSSIONS</vt:lpstr>
      <vt:lpstr>PowerPoint Presentation</vt:lpstr>
      <vt:lpstr>BIBLIOGRAPHY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mineral scaling on geothermal wells </dc:title>
  <dc:creator>U R</dc:creator>
  <cp:lastModifiedBy>U R</cp:lastModifiedBy>
  <cp:revision>14</cp:revision>
  <cp:lastPrinted>2018-09-20T21:56:39Z</cp:lastPrinted>
  <dcterms:created xsi:type="dcterms:W3CDTF">2018-09-20T18:55:56Z</dcterms:created>
  <dcterms:modified xsi:type="dcterms:W3CDTF">2018-09-21T11:23:51Z</dcterms:modified>
</cp:coreProperties>
</file>